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313" r:id="rId2"/>
    <p:sldId id="314" r:id="rId3"/>
    <p:sldId id="268" r:id="rId4"/>
    <p:sldId id="327" r:id="rId5"/>
    <p:sldId id="269" r:id="rId6"/>
    <p:sldId id="323" r:id="rId7"/>
    <p:sldId id="324" r:id="rId8"/>
    <p:sldId id="297" r:id="rId9"/>
    <p:sldId id="317" r:id="rId10"/>
    <p:sldId id="316" r:id="rId11"/>
    <p:sldId id="321" r:id="rId12"/>
    <p:sldId id="322" r:id="rId13"/>
    <p:sldId id="328" r:id="rId14"/>
    <p:sldId id="270" r:id="rId15"/>
    <p:sldId id="330" r:id="rId16"/>
    <p:sldId id="281" r:id="rId17"/>
    <p:sldId id="282" r:id="rId18"/>
    <p:sldId id="285" r:id="rId19"/>
    <p:sldId id="325" r:id="rId20"/>
    <p:sldId id="329" r:id="rId21"/>
    <p:sldId id="283" r:id="rId22"/>
    <p:sldId id="315" r:id="rId23"/>
    <p:sldId id="331" r:id="rId24"/>
    <p:sldId id="326" r:id="rId25"/>
    <p:sldId id="298" r:id="rId26"/>
    <p:sldId id="318" r:id="rId27"/>
    <p:sldId id="319" r:id="rId28"/>
    <p:sldId id="320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70" autoAdjust="0"/>
    <p:restoredTop sz="97413" autoAdjust="0"/>
  </p:normalViewPr>
  <p:slideViewPr>
    <p:cSldViewPr snapToObjects="1">
      <p:cViewPr>
        <p:scale>
          <a:sx n="130" d="100"/>
          <a:sy n="130" d="100"/>
        </p:scale>
        <p:origin x="-72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169190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err="1" smtClean="0"/>
              <a:t>curl</a:t>
            </a:r>
            <a:r>
              <a:rPr lang="fr-FR" sz="1600" dirty="0" smtClean="0"/>
              <a:t> -X POST </a:t>
            </a:r>
            <a:r>
              <a:rPr lang="fr-FR" sz="1600" dirty="0" err="1" smtClean="0"/>
              <a:t>-u</a:t>
            </a:r>
            <a:r>
              <a:rPr lang="fr-FR" sz="1600" dirty="0" smtClean="0"/>
              <a:t> "</a:t>
            </a:r>
            <a:r>
              <a:rPr lang="fr-FR" sz="1600" dirty="0" err="1" smtClean="0"/>
              <a:t>apikey</a:t>
            </a:r>
            <a:r>
              <a:rPr lang="fr-FR" sz="1600" dirty="0" smtClean="0"/>
              <a:t>:" -F "</a:t>
            </a:r>
            <a:r>
              <a:rPr lang="fr-FR" sz="1600" dirty="0" err="1" smtClean="0"/>
              <a:t>images_file</a:t>
            </a:r>
            <a:r>
              <a:rPr lang="fr-FR" sz="1600" dirty="0" smtClean="0"/>
              <a:t>=@12148/bpt6k4628326j/f1.jpg" -F "</a:t>
            </a:r>
            <a:r>
              <a:rPr lang="fr-FR" sz="1600" dirty="0" err="1" smtClean="0"/>
              <a:t>classifier_ids</a:t>
            </a:r>
            <a:r>
              <a:rPr lang="fr-FR" sz="1600" dirty="0" smtClean="0"/>
              <a:t>=DefaultCustomModel_365734216" "https://gateway.watsonplatform.net/visual-recognition/api/v3/classify?version=2018-03-19"</a:t>
            </a:r>
          </a:p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</a:t>
            </a:r>
            <a:r>
              <a:rPr lang="fr-FR" sz="1600" baseline="0" dirty="0" smtClean="0"/>
              <a:t> : </a:t>
            </a:r>
            <a:r>
              <a:rPr lang="fr-FR" sz="1600" baseline="0" dirty="0" err="1" smtClean="0"/>
              <a:t>jpmoreuxbnf@gmail.com</a:t>
            </a:r>
            <a:endParaRPr lang="fr-FR" sz="1600" baseline="0" dirty="0" smtClean="0"/>
          </a:p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</a:t>
            </a:r>
            <a:r>
              <a:rPr lang="fr-FR" sz="1600" baseline="0" dirty="0" smtClean="0"/>
              <a:t> : </a:t>
            </a:r>
            <a:r>
              <a:rPr lang="fr-FR" sz="1600" baseline="0" dirty="0" err="1" smtClean="0"/>
              <a:t>jpmoreuxbnf@gmail.com</a:t>
            </a:r>
            <a:endParaRPr lang="fr-FR" sz="1600" baseline="0" dirty="0" smtClean="0"/>
          </a:p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 : </a:t>
            </a:r>
            <a:r>
              <a:rPr lang="fr-FR" sz="1600" dirty="0" err="1" smtClean="0"/>
              <a:t>jp.moreux@yahoo.fr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 : </a:t>
            </a:r>
            <a:r>
              <a:rPr lang="fr-FR" sz="1600" dirty="0" err="1" smtClean="0"/>
              <a:t>jp.moreux@yahoo.fr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 : </a:t>
            </a:r>
            <a:r>
              <a:rPr lang="fr-FR" sz="1600" dirty="0" err="1" smtClean="0"/>
              <a:t>jp.moreux@yahoo.fr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3716"/>
            <a:ext cx="1066800" cy="246888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A0D9373-E7F8-484B-A6FF-C94A2FFCF0FB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0"/>
            <a:ext cx="4114800" cy="24688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hhh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image_recognit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download.tensorflow.org/models/image/imagenet/inception-2015-12-05.tgz" TargetMode="External"/><Relationship Id="rId4" Type="http://schemas.openxmlformats.org/officeDocument/2006/relationships/hyperlink" Target="https://www.tensorflow.org/tutorials/images/transfer_learning_with_hub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resource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Hands-on</a:t>
            </a:r>
            <a:endParaRPr dirty="0"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170900" y="2811775"/>
            <a:ext cx="6677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Supervised</a:t>
            </a:r>
            <a:r>
              <a:rPr lang="fr-FR" dirty="0" smtClean="0"/>
              <a:t> classification of </a:t>
            </a:r>
            <a:r>
              <a:rPr lang="fr-FR" dirty="0"/>
              <a:t> </a:t>
            </a:r>
            <a:r>
              <a:rPr lang="fr-FR" dirty="0" smtClean="0"/>
              <a:t>images</a:t>
            </a:r>
            <a:endParaRPr dirty="0"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385" y="104425"/>
            <a:ext cx="150079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/>
              <a:t>With IBM Watson Studio: </a:t>
            </a:r>
            <a:r>
              <a:rPr lang="en-US" sz="2800" dirty="0" smtClean="0"/>
              <a:t>using </a:t>
            </a:r>
            <a:r>
              <a:rPr lang="en-US" sz="2800" dirty="0"/>
              <a:t>the model locally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6" name="Image 5" descr="Capture d’écran 2020-03-25 à 15.08.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63896"/>
            <a:ext cx="8305800" cy="3722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Google Shape;415;p24"/>
          <p:cNvCxnSpPr/>
          <p:nvPr/>
        </p:nvCxnSpPr>
        <p:spPr>
          <a:xfrm rot="10800000" flipV="1">
            <a:off x="2995614" y="1997012"/>
            <a:ext cx="357186" cy="22561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Google Shape;415;p24"/>
          <p:cNvCxnSpPr/>
          <p:nvPr/>
        </p:nvCxnSpPr>
        <p:spPr>
          <a:xfrm rot="10800000" flipV="1">
            <a:off x="1066800" y="2564046"/>
            <a:ext cx="357186" cy="22561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33400" y="921856"/>
            <a:ext cx="6559809" cy="425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ts val="2600"/>
              </a:lnSpc>
              <a:spcBef>
                <a:spcPts val="600"/>
              </a:spcBef>
            </a:pPr>
            <a:r>
              <a:rPr lang="fr-FR" dirty="0" smtClean="0">
                <a:latin typeface="Georgia" panose="02040502050405020303" pitchFamily="18" charset="0"/>
              </a:rPr>
              <a:t>4.     Click on the </a:t>
            </a:r>
            <a:r>
              <a:rPr lang="fr-FR" b="1" dirty="0" err="1" smtClean="0">
                <a:latin typeface="Georgia" panose="02040502050405020303" pitchFamily="18" charset="0"/>
              </a:rPr>
              <a:t>Implementation</a:t>
            </a:r>
            <a:r>
              <a:rPr lang="fr-FR" b="1" dirty="0" smtClean="0">
                <a:latin typeface="Georgia" panose="02040502050405020303" pitchFamily="18" charset="0"/>
              </a:rPr>
              <a:t> </a:t>
            </a:r>
            <a:r>
              <a:rPr lang="fr-FR" dirty="0" smtClean="0">
                <a:latin typeface="Georgia" panose="02040502050405020303" pitchFamily="18" charset="0"/>
              </a:rPr>
              <a:t>tab: </a:t>
            </a:r>
            <a:r>
              <a:rPr lang="fr-FR" dirty="0" err="1" smtClean="0">
                <a:latin typeface="Georgia" panose="02040502050405020303" pitchFamily="18" charset="0"/>
              </a:rPr>
              <a:t>curl</a:t>
            </a:r>
            <a:r>
              <a:rPr lang="fr-FR" dirty="0" smtClean="0">
                <a:latin typeface="Georgia" panose="02040502050405020303" pitchFamily="18" charset="0"/>
              </a:rPr>
              <a:t>, Java, Python… </a:t>
            </a:r>
            <a:r>
              <a:rPr lang="fr-FR" dirty="0" err="1" smtClean="0">
                <a:latin typeface="Georgia" panose="02040502050405020303" pitchFamily="18" charset="0"/>
              </a:rPr>
              <a:t>examples</a:t>
            </a:r>
            <a:r>
              <a:rPr lang="fr-FR" dirty="0" smtClean="0">
                <a:latin typeface="Georgia" panose="02040502050405020303" pitchFamily="18" charset="0"/>
              </a:rPr>
              <a:t> are </a:t>
            </a:r>
            <a:r>
              <a:rPr lang="fr-FR" dirty="0" err="1" smtClean="0">
                <a:latin typeface="Georgia" panose="02040502050405020303" pitchFamily="18" charset="0"/>
              </a:rPr>
              <a:t>listed</a:t>
            </a:r>
            <a:endParaRPr lang="fr-FR" dirty="0" smtClean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/>
              <a:t>With IBM Watson Studio: </a:t>
            </a:r>
            <a:r>
              <a:rPr lang="en-US" sz="2800" dirty="0" smtClean="0"/>
              <a:t>using </a:t>
            </a:r>
            <a:r>
              <a:rPr lang="en-US" sz="2800" dirty="0"/>
              <a:t>the model locally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1276350"/>
            <a:ext cx="8003232" cy="3657600"/>
          </a:xfrm>
        </p:spPr>
        <p:txBody>
          <a:bodyPr>
            <a:normAutofit/>
          </a:bodyPr>
          <a:lstStyle/>
          <a:p>
            <a:pPr>
              <a:lnSpc>
                <a:spcPts val="2600"/>
              </a:lnSpc>
              <a:spcBef>
                <a:spcPts val="600"/>
              </a:spcBef>
            </a:pPr>
            <a:r>
              <a:rPr lang="fr-FR" sz="1800" dirty="0" smtClean="0">
                <a:latin typeface="Georgia" panose="02040502050405020303" pitchFamily="18" charset="0"/>
              </a:rPr>
              <a:t>5. </a:t>
            </a:r>
            <a:r>
              <a:rPr lang="fr-FR" sz="1800" b="1" dirty="0" err="1">
                <a:latin typeface="Georgia" panose="02040502050405020303" pitchFamily="18" charset="0"/>
              </a:rPr>
              <a:t>c</a:t>
            </a:r>
            <a:r>
              <a:rPr lang="fr-FR" sz="1800" b="1" dirty="0" err="1" smtClean="0">
                <a:latin typeface="Georgia" panose="02040502050405020303" pitchFamily="18" charset="0"/>
              </a:rPr>
              <a:t>url</a:t>
            </a:r>
            <a:r>
              <a:rPr lang="fr-FR" sz="1800" b="1" dirty="0" smtClean="0">
                <a:latin typeface="Georgia" panose="02040502050405020303" pitchFamily="18" charset="0"/>
              </a:rPr>
              <a:t> </a:t>
            </a:r>
            <a:r>
              <a:rPr lang="fr-FR" sz="1800" b="1" dirty="0" err="1" smtClean="0">
                <a:latin typeface="Georgia" panose="02040502050405020303" pitchFamily="18" charset="0"/>
              </a:rPr>
              <a:t>example</a:t>
            </a:r>
            <a:r>
              <a:rPr lang="fr-FR" sz="1800" b="1" dirty="0" smtClean="0">
                <a:latin typeface="Georgia" panose="02040502050405020303" pitchFamily="18" charset="0"/>
              </a:rPr>
              <a:t> as Terminal </a:t>
            </a:r>
            <a:r>
              <a:rPr lang="fr-FR" sz="1800" b="1" dirty="0" err="1" smtClean="0">
                <a:latin typeface="Georgia" panose="02040502050405020303" pitchFamily="18" charset="0"/>
              </a:rPr>
              <a:t>commands</a:t>
            </a:r>
            <a:endParaRPr lang="fr-FR" sz="18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Georgia" panose="02040502050405020303" pitchFamily="18" charset="0"/>
              </a:rPr>
              <a:t>To </a:t>
            </a:r>
            <a:r>
              <a:rPr lang="fr-FR" sz="1600" dirty="0" err="1" smtClean="0">
                <a:latin typeface="Georgia" panose="02040502050405020303" pitchFamily="18" charset="0"/>
              </a:rPr>
              <a:t>classify</a:t>
            </a:r>
            <a:r>
              <a:rPr lang="fr-FR" sz="1600" dirty="0" smtClean="0">
                <a:latin typeface="Georgia" panose="02040502050405020303" pitchFamily="18" charset="0"/>
              </a:rPr>
              <a:t> an image </a:t>
            </a:r>
            <a:r>
              <a:rPr lang="fr-FR" sz="1600" dirty="0" err="1" smtClean="0">
                <a:latin typeface="Georgia" panose="02040502050405020303" pitchFamily="18" charset="0"/>
              </a:rPr>
              <a:t>through</a:t>
            </a:r>
            <a:r>
              <a:rPr lang="fr-FR" sz="1600" dirty="0" smtClean="0">
                <a:latin typeface="Georgia" panose="02040502050405020303" pitchFamily="18" charset="0"/>
              </a:rPr>
              <a:t> </a:t>
            </a:r>
            <a:r>
              <a:rPr lang="fr-FR" sz="1600" dirty="0" err="1" smtClean="0">
                <a:latin typeface="Georgia" panose="02040502050405020303" pitchFamily="18" charset="0"/>
              </a:rPr>
              <a:t>its</a:t>
            </a:r>
            <a:r>
              <a:rPr lang="fr-FR" sz="1600" dirty="0" smtClean="0">
                <a:latin typeface="Georgia" panose="02040502050405020303" pitchFamily="18" charset="0"/>
              </a:rPr>
              <a:t> URL:</a:t>
            </a:r>
          </a:p>
          <a:p>
            <a:pPr>
              <a:lnSpc>
                <a:spcPts val="2600"/>
              </a:lnSpc>
              <a:buNone/>
            </a:pPr>
            <a:r>
              <a:rPr sz="1600" dirty="0" smtClean="0"/>
              <a:t> </a:t>
            </a:r>
            <a:endParaRPr lang="fr-FR" sz="1600" dirty="0" smtClean="0"/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To </a:t>
            </a:r>
            <a:r>
              <a:rPr lang="fr-FR" sz="1600" dirty="0" err="1">
                <a:latin typeface="Georgia" panose="02040502050405020303" pitchFamily="18" charset="0"/>
              </a:rPr>
              <a:t>classify</a:t>
            </a:r>
            <a:r>
              <a:rPr lang="fr-FR" sz="1600" dirty="0">
                <a:latin typeface="Georgia" panose="02040502050405020303" pitchFamily="18" charset="0"/>
              </a:rPr>
              <a:t> </a:t>
            </a:r>
            <a:r>
              <a:rPr lang="fr-FR" sz="1600" dirty="0" smtClean="0">
                <a:latin typeface="Georgia" panose="02040502050405020303" pitchFamily="18" charset="0"/>
              </a:rPr>
              <a:t>a local image:</a:t>
            </a:r>
            <a:endParaRPr lang="fr-FR" sz="1600" dirty="0">
              <a:latin typeface="Georgia" panose="02040502050405020303" pitchFamily="18" charset="0"/>
            </a:endParaRPr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457200" y="2054627"/>
            <a:ext cx="8229600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700" dirty="0" smtClean="0">
                <a:latin typeface="Courier"/>
                <a:cs typeface="Courier"/>
              </a:rPr>
              <a:t>&gt; </a:t>
            </a:r>
            <a:r>
              <a:rPr lang="fr-FR" sz="1700" dirty="0" err="1" smtClean="0">
                <a:latin typeface="Courier"/>
                <a:cs typeface="Courier"/>
              </a:rPr>
              <a:t>curl</a:t>
            </a:r>
            <a:r>
              <a:rPr lang="fr-FR" sz="1700" dirty="0" smtClean="0">
                <a:latin typeface="Courier"/>
                <a:cs typeface="Courier"/>
              </a:rPr>
              <a:t> -u "</a:t>
            </a:r>
            <a:r>
              <a:rPr lang="fr-FR" sz="1700" dirty="0" err="1" smtClean="0">
                <a:latin typeface="Courier"/>
                <a:cs typeface="Courier"/>
              </a:rPr>
              <a:t>apikey:</a:t>
            </a:r>
            <a:r>
              <a:rPr lang="fr-FR" sz="1700" dirty="0" err="1" smtClean="0">
                <a:solidFill>
                  <a:schemeClr val="accent3"/>
                </a:solidFill>
                <a:latin typeface="Courier"/>
                <a:cs typeface="Courier"/>
              </a:rPr>
              <a:t>your_api_key</a:t>
            </a:r>
            <a:r>
              <a:rPr lang="fr-FR" sz="1700" dirty="0" smtClean="0">
                <a:latin typeface="Courier"/>
                <a:cs typeface="Courier"/>
              </a:rPr>
              <a:t>" "https://gateway.watsonplatform.net/visual-recognition/api/v3/classify?url=</a:t>
            </a:r>
            <a:r>
              <a:rPr lang="fr-FR" sz="1700" dirty="0" smtClean="0">
                <a:solidFill>
                  <a:srgbClr val="ED561B"/>
                </a:solidFill>
                <a:latin typeface="Courier"/>
                <a:cs typeface="Courier"/>
              </a:rPr>
              <a:t>your_URL</a:t>
            </a:r>
            <a:r>
              <a:rPr lang="fr-FR" sz="1700" dirty="0" smtClean="0">
                <a:latin typeface="Courier"/>
                <a:cs typeface="Courier"/>
              </a:rPr>
              <a:t>&amp;version=2018-03-19&amp; </a:t>
            </a:r>
            <a:r>
              <a:rPr lang="fr-FR" sz="1700" dirty="0" err="1" smtClean="0">
                <a:latin typeface="Courier"/>
                <a:cs typeface="Courier"/>
              </a:rPr>
              <a:t>classifier_ids</a:t>
            </a:r>
            <a:r>
              <a:rPr lang="fr-FR" sz="1700" dirty="0" smtClean="0">
                <a:latin typeface="Courier"/>
                <a:cs typeface="Courier"/>
              </a:rPr>
              <a:t>=</a:t>
            </a:r>
            <a:r>
              <a:rPr lang="fr-FR" sz="1700" dirty="0" err="1" smtClean="0">
                <a:solidFill>
                  <a:srgbClr val="ED561B"/>
                </a:solidFill>
                <a:latin typeface="Courier"/>
                <a:cs typeface="Courier"/>
              </a:rPr>
              <a:t>your_model_ID</a:t>
            </a:r>
            <a:r>
              <a:rPr lang="fr-FR" sz="1700" dirty="0" smtClean="0">
                <a:latin typeface="Courier"/>
                <a:cs typeface="Courier"/>
              </a:rPr>
              <a:t>"</a:t>
            </a:r>
            <a:endParaRPr lang="fr-FR" sz="1700" dirty="0">
              <a:latin typeface="Courier"/>
              <a:cs typeface="Couri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7200" y="3449201"/>
            <a:ext cx="86868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700" dirty="0" smtClean="0">
                <a:latin typeface="Courier"/>
                <a:cs typeface="Courier"/>
              </a:rPr>
              <a:t>&gt; </a:t>
            </a:r>
            <a:r>
              <a:rPr lang="fr-FR" sz="1700" dirty="0" err="1" smtClean="0">
                <a:latin typeface="Courier"/>
                <a:cs typeface="Courier"/>
              </a:rPr>
              <a:t>curl</a:t>
            </a:r>
            <a:r>
              <a:rPr lang="fr-FR" sz="1700" dirty="0" smtClean="0">
                <a:latin typeface="Courier"/>
                <a:cs typeface="Courier"/>
              </a:rPr>
              <a:t> -X POST -u "</a:t>
            </a:r>
            <a:r>
              <a:rPr lang="fr-FR" sz="1700" dirty="0" err="1" smtClean="0">
                <a:latin typeface="Courier"/>
                <a:cs typeface="Courier"/>
              </a:rPr>
              <a:t>apikey:</a:t>
            </a:r>
            <a:r>
              <a:rPr lang="fr-FR" sz="1700" dirty="0" err="1" smtClean="0">
                <a:solidFill>
                  <a:schemeClr val="accent3"/>
                </a:solidFill>
                <a:latin typeface="Courier"/>
                <a:cs typeface="Courier"/>
              </a:rPr>
              <a:t>your_api_key</a:t>
            </a:r>
            <a:r>
              <a:rPr lang="fr-FR" sz="1700" dirty="0" smtClean="0">
                <a:latin typeface="Courier"/>
                <a:cs typeface="Courier"/>
              </a:rPr>
              <a:t>" –F "</a:t>
            </a:r>
            <a:r>
              <a:rPr lang="fr-FR" sz="1700" dirty="0" err="1" smtClean="0">
                <a:latin typeface="Courier"/>
                <a:cs typeface="Courier"/>
              </a:rPr>
              <a:t>images_file</a:t>
            </a:r>
            <a:r>
              <a:rPr lang="fr-FR" sz="1700" dirty="0" smtClean="0">
                <a:latin typeface="Courier"/>
                <a:cs typeface="Courier"/>
              </a:rPr>
              <a:t>=@</a:t>
            </a:r>
            <a:r>
              <a:rPr lang="fr-FR" sz="1700" dirty="0" err="1" smtClean="0">
                <a:solidFill>
                  <a:schemeClr val="accent3"/>
                </a:solidFill>
                <a:latin typeface="Courier"/>
                <a:cs typeface="Courier"/>
              </a:rPr>
              <a:t>file_path</a:t>
            </a:r>
            <a:r>
              <a:rPr lang="fr-FR" sz="1700" dirty="0" smtClean="0">
                <a:latin typeface="Courier"/>
                <a:cs typeface="Courier"/>
              </a:rPr>
              <a:t>"</a:t>
            </a:r>
            <a:br>
              <a:rPr lang="fr-FR" sz="1700" dirty="0" smtClean="0">
                <a:latin typeface="Courier"/>
                <a:cs typeface="Courier"/>
              </a:rPr>
            </a:br>
            <a:r>
              <a:rPr lang="fr-FR" sz="1700" dirty="0" smtClean="0">
                <a:latin typeface="Courier"/>
                <a:cs typeface="Courier"/>
              </a:rPr>
              <a:t>-F "</a:t>
            </a:r>
            <a:r>
              <a:rPr lang="fr-FR" sz="1700" dirty="0" err="1" smtClean="0">
                <a:latin typeface="Courier"/>
                <a:cs typeface="Courier"/>
              </a:rPr>
              <a:t>classifier_ids</a:t>
            </a:r>
            <a:r>
              <a:rPr lang="fr-FR" sz="1700" dirty="0" smtClean="0">
                <a:latin typeface="Courier"/>
                <a:cs typeface="Courier"/>
              </a:rPr>
              <a:t>=</a:t>
            </a:r>
            <a:r>
              <a:rPr lang="fr-FR" sz="1700" dirty="0" err="1">
                <a:solidFill>
                  <a:srgbClr val="ED561B"/>
                </a:solidFill>
                <a:latin typeface="Courier"/>
                <a:cs typeface="Courier"/>
              </a:rPr>
              <a:t>your_model_ID</a:t>
            </a:r>
            <a:r>
              <a:rPr lang="fr-FR" sz="1700" dirty="0">
                <a:solidFill>
                  <a:srgbClr val="ED561B"/>
                </a:solidFill>
                <a:latin typeface="Courier"/>
                <a:cs typeface="Courier"/>
              </a:rPr>
              <a:t>"</a:t>
            </a:r>
            <a:r>
              <a:rPr lang="fr-FR" sz="1700" dirty="0" smtClean="0">
                <a:solidFill>
                  <a:srgbClr val="ED561B"/>
                </a:solidFill>
                <a:latin typeface="Courier"/>
                <a:cs typeface="Courier"/>
              </a:rPr>
              <a:t/>
            </a:r>
            <a:br>
              <a:rPr lang="fr-FR" sz="1700" dirty="0" smtClean="0">
                <a:solidFill>
                  <a:srgbClr val="ED561B"/>
                </a:solidFill>
                <a:latin typeface="Courier"/>
                <a:cs typeface="Courier"/>
              </a:rPr>
            </a:br>
            <a:r>
              <a:rPr lang="fr-FR" sz="1700" dirty="0" smtClean="0">
                <a:latin typeface="Courier"/>
                <a:cs typeface="Courier"/>
              </a:rPr>
              <a:t>"https://gateway.watsonplatform.net/visual-recognition/api/v3/classify?version=2018-03-19"</a:t>
            </a:r>
            <a:endParaRPr lang="fr-FR" sz="17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ce réservé du contenu 15" descr="Sans titr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771" y="1347614"/>
            <a:ext cx="5809397" cy="365760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/>
              <a:t>With IBM Watson Studio: </a:t>
            </a:r>
            <a:r>
              <a:rPr lang="en-US" sz="2800" dirty="0" smtClean="0"/>
              <a:t>using </a:t>
            </a:r>
            <a:r>
              <a:rPr lang="en-US" sz="2800" dirty="0"/>
              <a:t>the model locally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943600" y="4443958"/>
            <a:ext cx="320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smtClean="0"/>
              <a:t>https://gallica.bnf.fr/iiif/ark:/12148/btv1b103365619/f16/121,108,1579,2205/500,/0/native.jpg</a:t>
            </a:r>
            <a:endParaRPr lang="fr-FR" sz="1000" dirty="0"/>
          </a:p>
        </p:txBody>
      </p:sp>
      <p:pic>
        <p:nvPicPr>
          <p:cNvPr id="8" name="Image 7" descr="nativ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792" y="3161644"/>
            <a:ext cx="871245" cy="1221486"/>
          </a:xfrm>
          <a:prstGeom prst="rect">
            <a:avLst/>
          </a:prstGeom>
        </p:spPr>
      </p:pic>
      <p:cxnSp>
        <p:nvCxnSpPr>
          <p:cNvPr id="13" name="Google Shape;415;p24"/>
          <p:cNvCxnSpPr/>
          <p:nvPr/>
        </p:nvCxnSpPr>
        <p:spPr>
          <a:xfrm rot="10800000" flipV="1">
            <a:off x="2653271" y="2859782"/>
            <a:ext cx="357186" cy="762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059832" y="2674373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2"/>
                </a:solidFill>
              </a:rPr>
              <a:t>Result</a:t>
            </a:r>
            <a:r>
              <a:rPr lang="fr-FR" dirty="0" smtClean="0">
                <a:solidFill>
                  <a:schemeClr val="accent2"/>
                </a:solidFill>
              </a:rPr>
              <a:t>:  « </a:t>
            </a:r>
            <a:r>
              <a:rPr lang="fr-FR" dirty="0" err="1" smtClean="0">
                <a:solidFill>
                  <a:schemeClr val="accent2"/>
                </a:solidFill>
              </a:rPr>
              <a:t>picture</a:t>
            </a:r>
            <a:r>
              <a:rPr lang="fr-FR" dirty="0" smtClean="0">
                <a:solidFill>
                  <a:schemeClr val="accent2"/>
                </a:solidFill>
              </a:rPr>
              <a:t> » class, confidence score = 0,843</a:t>
            </a:r>
          </a:p>
          <a:p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0" name="Image 9" descr="téléchargemen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1143000"/>
            <a:ext cx="665858" cy="774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82796" y="1955616"/>
            <a:ext cx="992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00" b="1" dirty="0" err="1" smtClean="0">
                <a:solidFill>
                  <a:schemeClr val="accent3"/>
                </a:solidFill>
                <a:latin typeface="Georgia" panose="02040502050405020303" pitchFamily="18" charset="0"/>
              </a:rPr>
              <a:t>See</a:t>
            </a:r>
            <a:r>
              <a:rPr lang="fr-FR" sz="1000" b="1" dirty="0" smtClean="0">
                <a:solidFill>
                  <a:schemeClr val="accent3"/>
                </a:solidFill>
                <a:latin typeface="Georgia" panose="02040502050405020303" pitchFamily="18" charset="0"/>
              </a:rPr>
              <a:t> </a:t>
            </a:r>
            <a:r>
              <a:rPr lang="fr-FR" sz="1000" b="1" dirty="0" err="1" smtClean="0">
                <a:solidFill>
                  <a:schemeClr val="accent3"/>
                </a:solidFill>
                <a:latin typeface="Georgia" panose="02040502050405020303" pitchFamily="18" charset="0"/>
              </a:rPr>
              <a:t>also</a:t>
            </a:r>
            <a:r>
              <a:rPr lang="fr-FR" sz="1000" b="1" dirty="0" smtClean="0">
                <a:solidFill>
                  <a:schemeClr val="accent3"/>
                </a:solidFill>
                <a:latin typeface="Georgia" panose="02040502050405020303" pitchFamily="18" charset="0"/>
              </a:rPr>
              <a:t> the </a:t>
            </a:r>
            <a:br>
              <a:rPr lang="fr-FR" sz="1000" b="1" dirty="0" smtClean="0">
                <a:solidFill>
                  <a:schemeClr val="accent3"/>
                </a:solidFill>
                <a:latin typeface="Georgia" panose="02040502050405020303" pitchFamily="18" charset="0"/>
              </a:rPr>
            </a:br>
            <a:r>
              <a:rPr lang="fr-FR" sz="1000" b="1" dirty="0" smtClean="0">
                <a:solidFill>
                  <a:schemeClr val="accent3"/>
                </a:solidFill>
                <a:latin typeface="Georgia" panose="02040502050405020303" pitchFamily="18" charset="0"/>
              </a:rPr>
              <a:t>notebook</a:t>
            </a:r>
            <a:endParaRPr lang="fr-FR" sz="1000" dirty="0">
              <a:solidFill>
                <a:schemeClr val="accent3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1035671"/>
            <a:ext cx="4227439" cy="383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600"/>
              </a:lnSpc>
              <a:spcBef>
                <a:spcPts val="600"/>
              </a:spcBef>
            </a:pPr>
            <a:r>
              <a:rPr lang="fr-FR" dirty="0" smtClean="0">
                <a:latin typeface="Georgia" panose="02040502050405020303" pitchFamily="18" charset="0"/>
              </a:rPr>
              <a:t>Mac OSX </a:t>
            </a:r>
            <a:r>
              <a:rPr lang="fr-FR" dirty="0" err="1" smtClean="0">
                <a:latin typeface="Georgia" panose="02040502050405020303" pitchFamily="18" charset="0"/>
              </a:rPr>
              <a:t>example</a:t>
            </a:r>
            <a:r>
              <a:rPr lang="fr-FR" dirty="0" smtClean="0">
                <a:latin typeface="Georgia" panose="02040502050405020303" pitchFamily="18" charset="0"/>
              </a:rPr>
              <a:t>: </a:t>
            </a:r>
            <a:r>
              <a:rPr lang="fr-FR" dirty="0" err="1" smtClean="0">
                <a:latin typeface="Georgia" panose="02040502050405020303" pitchFamily="18" charset="0"/>
              </a:rPr>
              <a:t>classifying</a:t>
            </a:r>
            <a:r>
              <a:rPr lang="fr-FR" dirty="0" smtClean="0">
                <a:latin typeface="Georgia" panose="02040502050405020303" pitchFamily="18" charset="0"/>
              </a:rPr>
              <a:t> a IIIF </a:t>
            </a:r>
            <a:r>
              <a:rPr lang="fr-FR" dirty="0" err="1" smtClean="0">
                <a:latin typeface="Georgia" panose="02040502050405020303" pitchFamily="18" charset="0"/>
              </a:rPr>
              <a:t>Gallica</a:t>
            </a:r>
            <a:r>
              <a:rPr lang="fr-FR" dirty="0" smtClean="0">
                <a:latin typeface="Georgia" panose="02040502050405020303" pitchFamily="18" charset="0"/>
              </a:rPr>
              <a:t> image</a:t>
            </a:r>
            <a:endParaRPr lang="fr-FR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408625" y="20383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2000" dirty="0" smtClean="0"/>
              <a:t>Images Classification </a:t>
            </a:r>
            <a:r>
              <a:rPr lang="fr-FR" sz="2000" dirty="0" err="1" smtClean="0"/>
              <a:t>with</a:t>
            </a:r>
            <a:r>
              <a:rPr lang="fr-FR" sz="2000" dirty="0" smtClean="0"/>
              <a:t> Google </a:t>
            </a:r>
            <a:r>
              <a:rPr lang="fr-FR" sz="2000" dirty="0" err="1" smtClean="0"/>
              <a:t>AutoML</a:t>
            </a:r>
            <a:endParaRPr lang="fr-FR" sz="2000" dirty="0" smtClean="0"/>
          </a:p>
          <a:p>
            <a:pPr lvl="3" algn="l">
              <a:buFont typeface="Arial"/>
              <a:buChar char="•"/>
            </a:pPr>
            <a:endParaRPr lang="fr-FR" sz="2000" dirty="0" smtClean="0"/>
          </a:p>
          <a:p>
            <a:pPr lvl="3" algn="l">
              <a:buFont typeface="Arial"/>
              <a:buChar char="•"/>
            </a:pPr>
            <a:endParaRPr lang="fr-FR" sz="2000" dirty="0" smtClean="0"/>
          </a:p>
          <a:p>
            <a:pPr lvl="3" algn="l"/>
            <a:endParaRPr sz="2000" dirty="0"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385" y="104425"/>
            <a:ext cx="150079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2;p18"/>
          <p:cNvSpPr txBox="1">
            <a:spLocks/>
          </p:cNvSpPr>
          <p:nvPr/>
        </p:nvSpPr>
        <p:spPr>
          <a:xfrm>
            <a:off x="1702050" y="23887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2800"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1524000" y="1809750"/>
            <a:ext cx="2133600" cy="26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84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72301"/>
            <a:ext cx="5155033" cy="327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Google Cloud/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: </a:t>
            </a:r>
            <a:r>
              <a:rPr lang="en-US" sz="2800" dirty="0" smtClean="0"/>
              <a:t>uploading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67544" y="4587974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b="1" dirty="0"/>
              <a:t>Note: </a:t>
            </a:r>
            <a:r>
              <a:rPr lang="fr-FR" sz="1200" dirty="0" smtClean="0"/>
              <a:t>a </a:t>
            </a:r>
            <a:r>
              <a:rPr lang="fr-FR" sz="1200" dirty="0"/>
              <a:t>classification model </a:t>
            </a:r>
            <a:r>
              <a:rPr lang="fr-FR" sz="1200" dirty="0" err="1"/>
              <a:t>project</a:t>
            </a:r>
            <a:r>
              <a:rPr lang="fr-FR" sz="1200" dirty="0"/>
              <a:t> must have been </a:t>
            </a:r>
            <a:r>
              <a:rPr lang="fr-FR" sz="1200" dirty="0" err="1"/>
              <a:t>created</a:t>
            </a:r>
            <a:r>
              <a:rPr lang="fr-FR" sz="1200" dirty="0"/>
              <a:t> first</a:t>
            </a:r>
          </a:p>
          <a:p>
            <a:r>
              <a:rPr lang="fr-FR" sz="1200" b="1" dirty="0" err="1" smtClean="0"/>
              <a:t>See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also</a:t>
            </a:r>
            <a:r>
              <a:rPr lang="fr-FR" sz="1200" dirty="0" smtClean="0"/>
              <a:t>: https://cloud.google.com/vision/automl/docs/beginners-guide</a:t>
            </a:r>
            <a:endParaRPr lang="fr-FR" sz="1200" dirty="0"/>
          </a:p>
        </p:txBody>
      </p:sp>
      <p:cxnSp>
        <p:nvCxnSpPr>
          <p:cNvPr id="10" name="Google Shape;415;p24"/>
          <p:cNvCxnSpPr/>
          <p:nvPr/>
        </p:nvCxnSpPr>
        <p:spPr>
          <a:xfrm rot="10800000">
            <a:off x="3052544" y="1491630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Google Shape;415;p24"/>
          <p:cNvCxnSpPr/>
          <p:nvPr/>
        </p:nvCxnSpPr>
        <p:spPr>
          <a:xfrm rot="10800000">
            <a:off x="5508104" y="4227933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059582"/>
            <a:ext cx="5586277" cy="367240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Google Cloud/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: </a:t>
            </a:r>
            <a:r>
              <a:rPr lang="en-US" sz="2800" dirty="0" smtClean="0"/>
              <a:t>uploading images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15</a:t>
            </a:fld>
            <a:endParaRPr lang="fr-FR" dirty="0"/>
          </a:p>
        </p:txBody>
      </p:sp>
      <p:cxnSp>
        <p:nvCxnSpPr>
          <p:cNvPr id="10" name="Google Shape;415;p24"/>
          <p:cNvCxnSpPr/>
          <p:nvPr/>
        </p:nvCxnSpPr>
        <p:spPr>
          <a:xfrm rot="10800000">
            <a:off x="3419872" y="2787774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Google Shape;415;p24"/>
          <p:cNvCxnSpPr/>
          <p:nvPr/>
        </p:nvCxnSpPr>
        <p:spPr>
          <a:xfrm rot="10800000">
            <a:off x="2699792" y="4011910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Google Shape;415;p24"/>
          <p:cNvCxnSpPr/>
          <p:nvPr/>
        </p:nvCxnSpPr>
        <p:spPr>
          <a:xfrm rot="10800000">
            <a:off x="2627784" y="4587974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347864" y="3867894"/>
            <a:ext cx="18485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rgbClr val="50B432"/>
                </a:solidFill>
              </a:rPr>
              <a:t>Select </a:t>
            </a:r>
            <a:r>
              <a:rPr lang="fr-FR" sz="1200" dirty="0" err="1" smtClean="0">
                <a:solidFill>
                  <a:srgbClr val="50B432"/>
                </a:solidFill>
              </a:rPr>
              <a:t>your</a:t>
            </a:r>
            <a:r>
              <a:rPr lang="fr-FR" sz="1200" dirty="0" smtClean="0">
                <a:solidFill>
                  <a:srgbClr val="50B432"/>
                </a:solidFill>
              </a:rPr>
              <a:t> .zip archives</a:t>
            </a:r>
          </a:p>
          <a:p>
            <a:endParaRPr lang="fr-FR" dirty="0">
              <a:solidFill>
                <a:srgbClr val="1581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51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ce réservé du contenu 10" descr="Capture d’écran 2019-11-22 à 23.01.09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1123950"/>
            <a:ext cx="6658088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Google Cloud/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: </a:t>
            </a:r>
            <a:r>
              <a:rPr lang="en-US" sz="2800" dirty="0" smtClean="0"/>
              <a:t>classes definition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16</a:t>
            </a:fld>
            <a:endParaRPr lang="fr-FR" dirty="0"/>
          </a:p>
        </p:txBody>
      </p:sp>
      <p:cxnSp>
        <p:nvCxnSpPr>
          <p:cNvPr id="13" name="Google Shape;415;p24"/>
          <p:cNvCxnSpPr/>
          <p:nvPr/>
        </p:nvCxnSpPr>
        <p:spPr>
          <a:xfrm>
            <a:off x="1386355" y="2776252"/>
            <a:ext cx="281075" cy="1516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93069" y="2571750"/>
            <a:ext cx="782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classes</a:t>
            </a:r>
          </a:p>
          <a:p>
            <a:endParaRPr lang="fr-FR" dirty="0">
              <a:solidFill>
                <a:srgbClr val="1581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275606"/>
            <a:ext cx="5122912" cy="3126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Google Cloud/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: </a:t>
            </a:r>
            <a:r>
              <a:rPr lang="en-US" sz="2800" dirty="0" smtClean="0"/>
              <a:t>training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17</a:t>
            </a:fld>
            <a:endParaRPr lang="fr-FR" dirty="0"/>
          </a:p>
        </p:txBody>
      </p:sp>
      <p:cxnSp>
        <p:nvCxnSpPr>
          <p:cNvPr id="13" name="Google Shape;415;p24"/>
          <p:cNvCxnSpPr/>
          <p:nvPr/>
        </p:nvCxnSpPr>
        <p:spPr>
          <a:xfrm rot="16200000" flipH="1">
            <a:off x="3336747" y="3418094"/>
            <a:ext cx="303312" cy="28107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Capture d’écran 2019-11-23 à 17.05.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33450"/>
            <a:ext cx="6130628" cy="421005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38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 Google Cloud/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: </a:t>
            </a:r>
            <a:r>
              <a:rPr lang="en-US" sz="2800" dirty="0" smtClean="0"/>
              <a:t>model evaluation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18</a:t>
            </a:fld>
            <a:endParaRPr lang="fr-FR" dirty="0"/>
          </a:p>
        </p:txBody>
      </p:sp>
      <p:cxnSp>
        <p:nvCxnSpPr>
          <p:cNvPr id="13" name="Google Shape;415;p24"/>
          <p:cNvCxnSpPr/>
          <p:nvPr/>
        </p:nvCxnSpPr>
        <p:spPr>
          <a:xfrm rot="16200000" flipH="1">
            <a:off x="1615509" y="3879012"/>
            <a:ext cx="303312" cy="28107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63661" y="3420130"/>
            <a:ext cx="1446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>
                <a:solidFill>
                  <a:srgbClr val="50B432"/>
                </a:solidFill>
              </a:rPr>
              <a:t>c</a:t>
            </a:r>
            <a:r>
              <a:rPr lang="fr-FR" sz="1200" dirty="0" smtClean="0">
                <a:solidFill>
                  <a:srgbClr val="50B432"/>
                </a:solidFill>
              </a:rPr>
              <a:t>onfusion matrix </a:t>
            </a:r>
            <a:br>
              <a:rPr lang="fr-FR" sz="1200" dirty="0" smtClean="0">
                <a:solidFill>
                  <a:srgbClr val="50B432"/>
                </a:solidFill>
              </a:rPr>
            </a:br>
            <a:r>
              <a:rPr lang="fr-FR" sz="1200" dirty="0" err="1" smtClean="0">
                <a:solidFill>
                  <a:srgbClr val="50B432"/>
                </a:solidFill>
              </a:rPr>
              <a:t>between</a:t>
            </a:r>
            <a:r>
              <a:rPr lang="fr-FR" sz="1200" dirty="0" smtClean="0">
                <a:solidFill>
                  <a:srgbClr val="50B432"/>
                </a:solidFill>
              </a:rPr>
              <a:t> classes  </a:t>
            </a:r>
          </a:p>
          <a:p>
            <a:endParaRPr lang="fr-FR" sz="1200" dirty="0">
              <a:solidFill>
                <a:srgbClr val="50B432"/>
              </a:solidFill>
            </a:endParaRPr>
          </a:p>
        </p:txBody>
      </p:sp>
      <p:cxnSp>
        <p:nvCxnSpPr>
          <p:cNvPr id="8" name="Google Shape;415;p24"/>
          <p:cNvCxnSpPr/>
          <p:nvPr/>
        </p:nvCxnSpPr>
        <p:spPr>
          <a:xfrm rot="10800000">
            <a:off x="3860479" y="1598716"/>
            <a:ext cx="613600" cy="18615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427984" y="1678037"/>
            <a:ext cx="167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50B432"/>
                </a:solidFill>
              </a:rPr>
              <a:t>confidence </a:t>
            </a:r>
            <a:r>
              <a:rPr lang="fr-FR" sz="1200" dirty="0" err="1" smtClean="0">
                <a:solidFill>
                  <a:srgbClr val="50B432"/>
                </a:solidFill>
              </a:rPr>
              <a:t>threshold</a:t>
            </a:r>
            <a:endParaRPr lang="fr-FR" sz="1200" dirty="0" smtClean="0">
              <a:solidFill>
                <a:srgbClr val="50B432"/>
              </a:solidFill>
            </a:endParaRPr>
          </a:p>
          <a:p>
            <a:endParaRPr lang="fr-FR" sz="1200" dirty="0">
              <a:solidFill>
                <a:srgbClr val="50B432"/>
              </a:solidFill>
            </a:endParaRPr>
          </a:p>
        </p:txBody>
      </p:sp>
      <p:cxnSp>
        <p:nvCxnSpPr>
          <p:cNvPr id="15" name="Google Shape;415;p24"/>
          <p:cNvCxnSpPr/>
          <p:nvPr/>
        </p:nvCxnSpPr>
        <p:spPr>
          <a:xfrm rot="16200000" flipV="1">
            <a:off x="5117798" y="3394105"/>
            <a:ext cx="369331" cy="30879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5292080" y="3694261"/>
            <a:ext cx="1390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50B432"/>
                </a:solidFill>
              </a:rPr>
              <a:t>recall</a:t>
            </a:r>
            <a:r>
              <a:rPr lang="fr-FR" sz="1200" dirty="0" smtClean="0">
                <a:solidFill>
                  <a:srgbClr val="50B432"/>
                </a:solidFill>
              </a:rPr>
              <a:t>, </a:t>
            </a:r>
            <a:r>
              <a:rPr lang="fr-FR" sz="1200" dirty="0" err="1" smtClean="0">
                <a:solidFill>
                  <a:srgbClr val="50B432"/>
                </a:solidFill>
              </a:rPr>
              <a:t>accuracy</a:t>
            </a:r>
            <a:endParaRPr lang="fr-FR" sz="1200" dirty="0" smtClean="0">
              <a:solidFill>
                <a:srgbClr val="50B432"/>
              </a:solidFill>
            </a:endParaRPr>
          </a:p>
          <a:p>
            <a:r>
              <a:rPr lang="fr-FR" sz="1200" dirty="0" smtClean="0">
                <a:solidFill>
                  <a:srgbClr val="50B432"/>
                </a:solidFill>
              </a:rPr>
              <a:t>(and confidence)</a:t>
            </a:r>
            <a:endParaRPr lang="fr-FR" sz="1200" dirty="0">
              <a:solidFill>
                <a:srgbClr val="50B4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Google Cloud/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: </a:t>
            </a:r>
            <a:r>
              <a:rPr lang="en-US" sz="2800" dirty="0" smtClean="0"/>
              <a:t>model</a:t>
            </a:r>
            <a:r>
              <a:rPr lang="en-US" sz="2800" b="1" dirty="0" smtClean="0"/>
              <a:t> </a:t>
            </a:r>
            <a:r>
              <a:rPr lang="en-US" sz="2800" dirty="0" smtClean="0"/>
              <a:t>test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12" name="Image 11" descr="::::Desktop:Capture d’écran 2019-12-08 à 11.27.33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581150"/>
            <a:ext cx="763787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609600" y="35623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smtClean="0"/>
              <a:t>ATTENTION: </a:t>
            </a:r>
            <a:r>
              <a:rPr lang="fr-FR" dirty="0" err="1" smtClean="0"/>
              <a:t>you</a:t>
            </a:r>
            <a:r>
              <a:rPr lang="fr-FR" dirty="0" smtClean="0"/>
              <a:t> have to </a:t>
            </a:r>
            <a:r>
              <a:rPr lang="fr-FR" dirty="0" err="1" smtClean="0"/>
              <a:t>deploy</a:t>
            </a:r>
            <a:r>
              <a:rPr lang="fr-FR" dirty="0" smtClean="0"/>
              <a:t> the model first. </a:t>
            </a:r>
            <a:br>
              <a:rPr lang="fr-FR" dirty="0" smtClean="0"/>
            </a:br>
            <a:r>
              <a:rPr lang="fr-FR" dirty="0" err="1" smtClean="0"/>
              <a:t>Keep</a:t>
            </a:r>
            <a:r>
              <a:rPr lang="fr-FR" dirty="0" smtClean="0"/>
              <a:t> in </a:t>
            </a:r>
            <a:r>
              <a:rPr lang="fr-FR" dirty="0" err="1" smtClean="0"/>
              <a:t>mind</a:t>
            </a:r>
            <a:r>
              <a:rPr lang="fr-FR" dirty="0" smtClean="0"/>
              <a:t> to </a:t>
            </a:r>
            <a:r>
              <a:rPr lang="fr-FR" dirty="0" err="1" smtClean="0"/>
              <a:t>suppress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after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>, or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charged</a:t>
            </a:r>
            <a:r>
              <a:rPr lang="fr-FR" dirty="0" smtClean="0"/>
              <a:t>!</a:t>
            </a:r>
            <a:endParaRPr lang="fr-FR" dirty="0"/>
          </a:p>
        </p:txBody>
      </p:sp>
      <p:cxnSp>
        <p:nvCxnSpPr>
          <p:cNvPr id="6" name="Google Shape;415;p24"/>
          <p:cNvCxnSpPr/>
          <p:nvPr/>
        </p:nvCxnSpPr>
        <p:spPr>
          <a:xfrm flipH="1" flipV="1">
            <a:off x="5292080" y="2355726"/>
            <a:ext cx="342082" cy="28877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Google Shape;415;p24"/>
          <p:cNvCxnSpPr/>
          <p:nvPr/>
        </p:nvCxnSpPr>
        <p:spPr>
          <a:xfrm flipH="1" flipV="1">
            <a:off x="3275856" y="3113161"/>
            <a:ext cx="342082" cy="28877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ctrTitle"/>
          </p:nvPr>
        </p:nvSpPr>
        <p:spPr>
          <a:xfrm>
            <a:off x="1408624" y="895350"/>
            <a:ext cx="7423683" cy="987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 smtClean="0"/>
              <a:t>Plan</a:t>
            </a:r>
            <a:endParaRPr sz="3200" b="1" dirty="0"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408625" y="20383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fr-FR" sz="2000" dirty="0" smtClean="0"/>
              <a:t> Images Classification </a:t>
            </a:r>
            <a:r>
              <a:rPr lang="fr-FR" sz="2000" dirty="0" err="1" smtClean="0"/>
              <a:t>with</a:t>
            </a:r>
            <a:r>
              <a:rPr lang="fr-FR" sz="2000" dirty="0" smtClean="0"/>
              <a:t> Watson Studio </a:t>
            </a:r>
          </a:p>
          <a:p>
            <a:pPr lvl="3" algn="l">
              <a:buFont typeface="Arial"/>
              <a:buChar char="•"/>
            </a:pPr>
            <a:endParaRPr lang="fr-FR" sz="2000" dirty="0" smtClean="0"/>
          </a:p>
          <a:p>
            <a:pPr lvl="3" algn="l">
              <a:buFont typeface="Arial"/>
              <a:buChar char="•"/>
            </a:pPr>
            <a:endParaRPr lang="fr-FR" sz="2000" dirty="0" smtClean="0"/>
          </a:p>
          <a:p>
            <a:pPr lvl="3" algn="l">
              <a:buFont typeface="Arial"/>
              <a:buChar char="•"/>
            </a:pPr>
            <a:r>
              <a:rPr lang="fr-FR" sz="2000" dirty="0" smtClean="0"/>
              <a:t> </a:t>
            </a:r>
            <a:r>
              <a:rPr lang="fr-FR" sz="2000" dirty="0"/>
              <a:t>Images Classification </a:t>
            </a:r>
            <a:r>
              <a:rPr lang="fr-FR" sz="2000" dirty="0" err="1" smtClean="0"/>
              <a:t>with</a:t>
            </a:r>
            <a:r>
              <a:rPr lang="fr-FR" sz="2000" dirty="0" smtClean="0"/>
              <a:t> Google </a:t>
            </a:r>
            <a:r>
              <a:rPr lang="fr-FR" sz="2000" dirty="0" err="1" smtClean="0"/>
              <a:t>AutoML</a:t>
            </a:r>
            <a:endParaRPr lang="fr-FR" sz="2000" dirty="0" smtClean="0"/>
          </a:p>
          <a:p>
            <a:pPr lvl="0" algn="l">
              <a:buFont typeface="Arial"/>
              <a:buChar char="•"/>
            </a:pPr>
            <a:r>
              <a:rPr lang="fr-FR" sz="2000" dirty="0" smtClean="0"/>
              <a:t> </a:t>
            </a:r>
            <a:r>
              <a:rPr lang="fr-FR" sz="2000" dirty="0"/>
              <a:t>Images Classification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dirty="0" err="1" smtClean="0"/>
              <a:t>TensorFlow</a:t>
            </a:r>
            <a:endParaRPr sz="2000" dirty="0"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385" y="104425"/>
            <a:ext cx="150079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2;p18"/>
          <p:cNvSpPr txBox="1">
            <a:spLocks/>
          </p:cNvSpPr>
          <p:nvPr/>
        </p:nvSpPr>
        <p:spPr>
          <a:xfrm>
            <a:off x="1702050" y="23887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2800"/>
              <a:buFont typeface="Courier New"/>
              <a:buChar char="o"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Model test in Watson</a:t>
            </a:r>
            <a:r>
              <a:rPr kumimoji="0" lang="fr-FR" sz="17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Studio</a:t>
            </a: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lvl="1">
              <a:buSzPts val="2800"/>
              <a:buFont typeface="Courier New"/>
              <a:buChar char="o"/>
            </a:pPr>
            <a:r>
              <a:rPr lang="fr-FR" sz="1700" dirty="0" smtClean="0"/>
              <a:t> Local </a:t>
            </a:r>
            <a:r>
              <a:rPr lang="fr-FR" sz="1700" dirty="0" err="1" smtClean="0"/>
              <a:t>implementation</a:t>
            </a:r>
            <a:r>
              <a:rPr lang="fr-FR" sz="1700" dirty="0" smtClean="0"/>
              <a:t> </a:t>
            </a:r>
            <a:r>
              <a:rPr lang="fr-FR" sz="1700" dirty="0" err="1" smtClean="0"/>
              <a:t>with</a:t>
            </a:r>
            <a:r>
              <a:rPr lang="fr-FR" sz="1700" dirty="0" smtClean="0"/>
              <a:t> Python</a:t>
            </a: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lvl="1">
              <a:buSzPts val="2800"/>
              <a:buFont typeface="Courier New"/>
              <a:buChar char="o"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1524000" y="1809750"/>
            <a:ext cx="2133600" cy="26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408625" y="20383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2000" dirty="0" smtClean="0"/>
              <a:t>Images </a:t>
            </a:r>
            <a:r>
              <a:rPr lang="fr-FR" sz="2000" dirty="0"/>
              <a:t>Classification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dirty="0" err="1" smtClean="0"/>
              <a:t>TensorFlow</a:t>
            </a:r>
            <a:endParaRPr sz="2000" dirty="0"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385" y="104425"/>
            <a:ext cx="1500790" cy="79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Connecteur droit 6"/>
          <p:cNvCxnSpPr/>
          <p:nvPr/>
        </p:nvCxnSpPr>
        <p:spPr>
          <a:xfrm>
            <a:off x="1524000" y="1809750"/>
            <a:ext cx="2133600" cy="26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37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Classification with an AI framework 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534400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1600" dirty="0" err="1" smtClean="0">
                <a:latin typeface="Georgia" panose="02040502050405020303" pitchFamily="18" charset="0"/>
              </a:rPr>
              <a:t>TensorFlow</a:t>
            </a:r>
            <a:r>
              <a:rPr lang="fr-FR" sz="1600" dirty="0" smtClean="0">
                <a:latin typeface="Georgia" panose="02040502050405020303" pitchFamily="18" charset="0"/>
              </a:rPr>
              <a:t> (Google), </a:t>
            </a:r>
            <a:r>
              <a:rPr lang="fr-FR" sz="1600" dirty="0" err="1" smtClean="0">
                <a:latin typeface="Georgia" panose="02040502050405020303" pitchFamily="18" charset="0"/>
              </a:rPr>
              <a:t>PyTorch</a:t>
            </a:r>
            <a:r>
              <a:rPr lang="fr-FR" sz="1600" dirty="0" smtClean="0">
                <a:latin typeface="Georgia" panose="02040502050405020303" pitchFamily="18" charset="0"/>
              </a:rPr>
              <a:t> (Facebook), CNTK (Microsoft), Caffe2, </a:t>
            </a:r>
            <a:r>
              <a:rPr lang="fr-FR" sz="1600" dirty="0" err="1" smtClean="0">
                <a:latin typeface="Georgia" panose="02040502050405020303" pitchFamily="18" charset="0"/>
              </a:rPr>
              <a:t>Keras</a:t>
            </a:r>
            <a:r>
              <a:rPr lang="fr-FR" sz="1600" dirty="0" smtClean="0">
                <a:latin typeface="Georgia" panose="02040502050405020303" pitchFamily="18" charset="0"/>
              </a:rPr>
              <a:t>…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7" name="Image 6" descr="dossier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09750"/>
            <a:ext cx="3302000" cy="1362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 7" descr="dossier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870" y="3105150"/>
            <a:ext cx="2106930" cy="1504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 8" descr="Capture du 2019-11-23 19-50-1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798" y="1790700"/>
            <a:ext cx="3552402" cy="3143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Example with </a:t>
            </a:r>
            <a:r>
              <a:rPr lang="en-US" sz="2800" b="1" dirty="0" err="1" smtClean="0"/>
              <a:t>TensorFlow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075240" cy="36576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Georgia" panose="02040502050405020303" pitchFamily="18" charset="0"/>
                <a:hlinkClick r:id="rId3"/>
              </a:rPr>
              <a:t>Inception-v3</a:t>
            </a:r>
            <a:r>
              <a:rPr lang="en-US" sz="1600" dirty="0">
                <a:latin typeface="Georgia" panose="02040502050405020303" pitchFamily="18" charset="0"/>
              </a:rPr>
              <a:t> model </a:t>
            </a:r>
            <a:r>
              <a:rPr lang="en-US" sz="1600" dirty="0" smtClean="0">
                <a:latin typeface="Georgia" panose="02040502050405020303" pitchFamily="18" charset="0"/>
              </a:rPr>
              <a:t>is </a:t>
            </a:r>
            <a:r>
              <a:rPr lang="en-US" sz="1600" dirty="0">
                <a:latin typeface="Georgia" panose="02040502050405020303" pitchFamily="18" charset="0"/>
              </a:rPr>
              <a:t>retrained on </a:t>
            </a:r>
            <a:r>
              <a:rPr lang="en-US" sz="1600" dirty="0" smtClean="0">
                <a:latin typeface="Georgia" panose="02040502050405020303" pitchFamily="18" charset="0"/>
              </a:rPr>
              <a:t>the images </a:t>
            </a:r>
            <a:r>
              <a:rPr lang="en-US" sz="1600" dirty="0">
                <a:latin typeface="Georgia" panose="02040502050405020303" pitchFamily="18" charset="0"/>
              </a:rPr>
              <a:t>ground truth </a:t>
            </a:r>
            <a:r>
              <a:rPr lang="en-US" sz="1600" dirty="0" smtClean="0">
                <a:latin typeface="Georgia" panose="02040502050405020303" pitchFamily="18" charset="0"/>
              </a:rPr>
              <a:t>dataset, using a </a:t>
            </a:r>
            <a:r>
              <a:rPr lang="en-US" sz="1600" dirty="0" err="1" smtClean="0">
                <a:latin typeface="Georgia" panose="02040502050405020303" pitchFamily="18" charset="0"/>
                <a:hlinkClick r:id="rId4"/>
              </a:rPr>
              <a:t>transfert</a:t>
            </a:r>
            <a:r>
              <a:rPr lang="en-US" sz="1600" dirty="0" smtClean="0">
                <a:latin typeface="Georgia" panose="02040502050405020303" pitchFamily="18" charset="0"/>
                <a:hlinkClick r:id="rId4"/>
              </a:rPr>
              <a:t> learning</a:t>
            </a:r>
            <a:r>
              <a:rPr lang="en-US" sz="1600" dirty="0" smtClean="0">
                <a:latin typeface="Georgia" panose="02040502050405020303" pitchFamily="18" charset="0"/>
              </a:rPr>
              <a:t> method.</a:t>
            </a:r>
          </a:p>
          <a:p>
            <a:endParaRPr lang="en-US" sz="1600" dirty="0">
              <a:latin typeface="Georgia" panose="02040502050405020303" pitchFamily="18" charset="0"/>
            </a:endParaRPr>
          </a:p>
          <a:p>
            <a:r>
              <a:rPr lang="en-US" sz="1600" dirty="0" smtClean="0">
                <a:latin typeface="Georgia" panose="02040502050405020303" pitchFamily="18" charset="0"/>
              </a:rPr>
              <a:t>Three </a:t>
            </a:r>
            <a:r>
              <a:rPr lang="en-US" sz="1600" dirty="0">
                <a:latin typeface="Georgia" panose="02040502050405020303" pitchFamily="18" charset="0"/>
              </a:rPr>
              <a:t>Python scripts (within the </a:t>
            </a:r>
            <a:r>
              <a:rPr lang="en-US" sz="1600" dirty="0" err="1">
                <a:latin typeface="Georgia" panose="02040502050405020303" pitchFamily="18" charset="0"/>
              </a:rPr>
              <a:t>Tensorflow</a:t>
            </a:r>
            <a:r>
              <a:rPr lang="en-US" sz="1600" dirty="0">
                <a:latin typeface="Georgia" panose="02040502050405020303" pitchFamily="18" charset="0"/>
              </a:rPr>
              <a:t> framework) are used to train (and evaluate) a local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eorgia" panose="02040502050405020303" pitchFamily="18" charset="0"/>
              </a:rPr>
              <a:t>split.py</a:t>
            </a:r>
            <a:r>
              <a:rPr lang="en-US" sz="1600" dirty="0">
                <a:latin typeface="Georgia" panose="02040502050405020303" pitchFamily="18" charset="0"/>
              </a:rPr>
              <a:t>: the GT dataset is </a:t>
            </a:r>
            <a:r>
              <a:rPr lang="en-US" sz="1600" dirty="0" err="1" smtClean="0">
                <a:latin typeface="Georgia" panose="02040502050405020303" pitchFamily="18" charset="0"/>
              </a:rPr>
              <a:t>splitted</a:t>
            </a:r>
            <a:r>
              <a:rPr lang="en-US" sz="1600" dirty="0" smtClean="0">
                <a:latin typeface="Georgia" panose="02040502050405020303" pitchFamily="18" charset="0"/>
              </a:rPr>
              <a:t> </a:t>
            </a:r>
            <a:r>
              <a:rPr lang="en-US" sz="1600" dirty="0">
                <a:latin typeface="Georgia" panose="02040502050405020303" pitchFamily="18" charset="0"/>
              </a:rPr>
              <a:t>in a training set (e.g. 2/3) and an evaluation set (1/3). The GT local dataset directory and the training/evaluation ratio must be defined in the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eorgia" panose="02040502050405020303" pitchFamily="18" charset="0"/>
              </a:rPr>
              <a:t>retrain.py</a:t>
            </a:r>
            <a:r>
              <a:rPr lang="en-US" sz="1600" dirty="0">
                <a:latin typeface="Georgia" panose="02040502050405020303" pitchFamily="18" charset="0"/>
              </a:rPr>
              <a:t>: the training set is used to train the last layer of the Inception-v3 model. The training dataset path and the generated model path must be defined</a:t>
            </a:r>
            <a:r>
              <a:rPr lang="en-US" sz="1600" dirty="0" smtClean="0">
                <a:latin typeface="Georgia" panose="02040502050405020303" pitchFamily="18" charset="0"/>
              </a:rPr>
              <a:t>. </a:t>
            </a:r>
            <a:r>
              <a:rPr lang="en-US" sz="1600" dirty="0">
                <a:latin typeface="Georgia" panose="02040502050405020303" pitchFamily="18" charset="0"/>
              </a:rPr>
              <a:t>The </a:t>
            </a:r>
            <a:r>
              <a:rPr lang="en-US" sz="1600" dirty="0">
                <a:latin typeface="Georgia" panose="02040502050405020303" pitchFamily="18" charset="0"/>
                <a:hlinkClick r:id="rId5"/>
              </a:rPr>
              <a:t>Inception model</a:t>
            </a:r>
            <a:r>
              <a:rPr lang="en-US" sz="1600" dirty="0">
                <a:latin typeface="Georgia" panose="02040502050405020303" pitchFamily="18" charset="0"/>
              </a:rPr>
              <a:t> is downloaded from the retrain.py script</a:t>
            </a:r>
            <a:r>
              <a:rPr lang="en-US" sz="1600" dirty="0" smtClean="0">
                <a:latin typeface="Georgia" panose="02040502050405020303" pitchFamily="18" charset="0"/>
              </a:rPr>
              <a:t>.</a:t>
            </a:r>
            <a:endParaRPr lang="en-US" sz="1600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eorgia" panose="02040502050405020303" pitchFamily="18" charset="0"/>
              </a:rPr>
              <a:t>label_image.py</a:t>
            </a:r>
            <a:r>
              <a:rPr lang="en-US" sz="1600" dirty="0">
                <a:latin typeface="Georgia" panose="02040502050405020303" pitchFamily="18" charset="0"/>
              </a:rPr>
              <a:t>: the evaluation set is labeled by the model. The model path and the input images path must be defined.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endParaRPr lang="fr-FR" sz="16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>
              <a:latin typeface="Georgia" panose="02040502050405020303" pitchFamily="18" charset="0"/>
            </a:endParaRPr>
          </a:p>
          <a:p>
            <a:pPr lvl="0"/>
            <a:endParaRPr lang="fr-FR" sz="2000" dirty="0">
              <a:latin typeface="Georgia" panose="02040502050405020303" pitchFamily="18" charset="0"/>
            </a:endParaRPr>
          </a:p>
          <a:p>
            <a:endParaRPr lang="en-US" sz="1800" dirty="0" smtClean="0">
              <a:latin typeface="Georgia" panose="02040502050405020303" pitchFamily="18" charset="0"/>
            </a:endParaRPr>
          </a:p>
          <a:p>
            <a:endParaRPr lang="en-US" sz="1800" dirty="0" smtClean="0">
              <a:latin typeface="Georgia" panose="02040502050405020303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Example with </a:t>
            </a:r>
            <a:r>
              <a:rPr lang="en-US" sz="2800" b="1" dirty="0" err="1" smtClean="0"/>
              <a:t>TensorFlow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795320" cy="3657600"/>
          </a:xfrm>
        </p:spPr>
        <p:txBody>
          <a:bodyPr>
            <a:normAutofit/>
          </a:bodyPr>
          <a:lstStyle/>
          <a:p>
            <a:r>
              <a:rPr lang="fr-FR" sz="1600" dirty="0">
                <a:latin typeface="Georgia" panose="02040502050405020303" pitchFamily="18" charset="0"/>
              </a:rPr>
              <a:t>To </a:t>
            </a:r>
            <a:r>
              <a:rPr lang="fr-FR" sz="1600" dirty="0" err="1">
                <a:latin typeface="Georgia" panose="02040502050405020303" pitchFamily="18" charset="0"/>
              </a:rPr>
              <a:t>classify</a:t>
            </a:r>
            <a:r>
              <a:rPr lang="fr-FR" sz="1600" dirty="0">
                <a:latin typeface="Georgia" panose="02040502050405020303" pitchFamily="18" charset="0"/>
              </a:rPr>
              <a:t> a set of images and output the </a:t>
            </a:r>
            <a:r>
              <a:rPr lang="fr-FR" sz="1600" dirty="0" err="1">
                <a:latin typeface="Georgia" panose="02040502050405020303" pitchFamily="18" charset="0"/>
              </a:rPr>
              <a:t>results</a:t>
            </a:r>
            <a:r>
              <a:rPr lang="fr-FR" sz="1600" dirty="0">
                <a:latin typeface="Georgia" panose="02040502050405020303" pitchFamily="18" charset="0"/>
              </a:rPr>
              <a:t> in a CSV file</a:t>
            </a:r>
            <a:r>
              <a:rPr lang="fr-FR" sz="1600" dirty="0" smtClean="0">
                <a:latin typeface="Georgia" panose="02040502050405020303" pitchFamily="18" charset="0"/>
              </a:rPr>
              <a:t>:</a:t>
            </a:r>
          </a:p>
          <a:p>
            <a:endParaRPr lang="fr-FR" dirty="0">
              <a:latin typeface="Georgia" panose="02040502050405020303" pitchFamily="18" charset="0"/>
            </a:endParaRPr>
          </a:p>
          <a:p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&gt;python3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label_image.py &gt; out.csv</a:t>
            </a:r>
          </a:p>
          <a:p>
            <a:endParaRPr lang="fr-FR" dirty="0" smtClean="0">
              <a:latin typeface="Georgia" panose="02040502050405020303" pitchFamily="18" charset="0"/>
            </a:endParaRPr>
          </a:p>
          <a:p>
            <a:r>
              <a:rPr lang="fr-FR" sz="1600" dirty="0" smtClean="0">
                <a:latin typeface="Georgia" panose="02040502050405020303" pitchFamily="18" charset="0"/>
              </a:rPr>
              <a:t>Running the script outputs </a:t>
            </a:r>
            <a:r>
              <a:rPr lang="fr-FR" sz="1600" dirty="0">
                <a:latin typeface="Georgia" panose="02040502050405020303" pitchFamily="18" charset="0"/>
              </a:rPr>
              <a:t>a line per </a:t>
            </a:r>
            <a:r>
              <a:rPr lang="fr-FR" sz="1600" dirty="0" err="1">
                <a:latin typeface="Georgia" panose="02040502050405020303" pitchFamily="18" charset="0"/>
              </a:rPr>
              <a:t>classified</a:t>
            </a:r>
            <a:r>
              <a:rPr lang="fr-FR" sz="1600" dirty="0">
                <a:latin typeface="Georgia" panose="02040502050405020303" pitchFamily="18" charset="0"/>
              </a:rPr>
              <a:t> image</a:t>
            </a:r>
            <a:r>
              <a:rPr lang="fr-FR" sz="1600" dirty="0" smtClean="0">
                <a:latin typeface="Georgia" panose="02040502050405020303" pitchFamily="18" charset="0"/>
              </a:rPr>
              <a:t>:</a:t>
            </a:r>
          </a:p>
          <a:p>
            <a:endParaRPr lang="fr-FR" sz="1600" dirty="0">
              <a:latin typeface="Georgia" panose="02040502050405020303" pitchFamily="18" charset="0"/>
            </a:endParaRP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bd 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carte dessin </a:t>
            </a:r>
            <a:r>
              <a:rPr lang="fr-FR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filtrecouv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filtretxt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gravure 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photo </a:t>
            </a:r>
            <a:r>
              <a:rPr lang="fr-FR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foundClass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realClass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success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imgTest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FR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0.01 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0.00 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0.96   0.00       0.00      0.03    0.00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dessin     </a:t>
            </a:r>
            <a:r>
              <a:rPr lang="fr-FR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OUT_img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0    btv1b10100491m-1-1.jpg </a:t>
            </a:r>
          </a:p>
          <a:p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0.09 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0.10 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0.34   0.03       0.01      0.40    0.03  gravure    </a:t>
            </a:r>
            <a:r>
              <a:rPr lang="fr-FR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OUT_img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0    btv1b10100495d-1-1.jpg 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</a:p>
          <a:p>
            <a:endParaRPr lang="fr-FR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600" dirty="0" err="1" smtClean="0">
                <a:latin typeface="Georgia" panose="02040502050405020303" pitchFamily="18" charset="0"/>
              </a:rPr>
              <a:t>Each</a:t>
            </a:r>
            <a:r>
              <a:rPr lang="fr-FR" sz="1600" dirty="0" smtClean="0">
                <a:latin typeface="Georgia" panose="02040502050405020303" pitchFamily="18" charset="0"/>
              </a:rPr>
              <a:t> </a:t>
            </a:r>
            <a:r>
              <a:rPr lang="fr-FR" sz="1600" dirty="0">
                <a:latin typeface="Georgia" panose="02040502050405020303" pitchFamily="18" charset="0"/>
              </a:rPr>
              <a:t>line </a:t>
            </a:r>
            <a:r>
              <a:rPr lang="fr-FR" sz="1600" dirty="0" err="1">
                <a:latin typeface="Georgia" panose="02040502050405020303" pitchFamily="18" charset="0"/>
              </a:rPr>
              <a:t>describes</a:t>
            </a:r>
            <a:r>
              <a:rPr lang="fr-FR" sz="1600" dirty="0">
                <a:latin typeface="Georgia" panose="02040502050405020303" pitchFamily="18" charset="0"/>
              </a:rPr>
              <a:t> the best </a:t>
            </a:r>
            <a:r>
              <a:rPr lang="fr-FR" sz="1600" dirty="0" err="1">
                <a:latin typeface="Georgia" panose="02040502050405020303" pitchFamily="18" charset="0"/>
              </a:rPr>
              <a:t>classified</a:t>
            </a:r>
            <a:r>
              <a:rPr lang="fr-FR" sz="1600" dirty="0">
                <a:latin typeface="Georgia" panose="02040502050405020303" pitchFamily="18" charset="0"/>
              </a:rPr>
              <a:t> class (</a:t>
            </a:r>
            <a:r>
              <a:rPr lang="fr-FR" sz="1600" dirty="0" err="1">
                <a:latin typeface="Georgia" panose="02040502050405020303" pitchFamily="18" charset="0"/>
              </a:rPr>
              <a:t>according</a:t>
            </a:r>
            <a:r>
              <a:rPr lang="fr-FR" sz="1600" dirty="0">
                <a:latin typeface="Georgia" panose="02040502050405020303" pitchFamily="18" charset="0"/>
              </a:rPr>
              <a:t> to </a:t>
            </a:r>
            <a:r>
              <a:rPr lang="fr-FR" sz="1600" dirty="0" err="1">
                <a:latin typeface="Georgia" panose="02040502050405020303" pitchFamily="18" charset="0"/>
              </a:rPr>
              <a:t>its</a:t>
            </a:r>
            <a:r>
              <a:rPr lang="fr-FR" sz="1600" dirty="0">
                <a:latin typeface="Georgia" panose="02040502050405020303" pitchFamily="18" charset="0"/>
              </a:rPr>
              <a:t> </a:t>
            </a:r>
            <a:r>
              <a:rPr lang="fr-FR" sz="1600" dirty="0" err="1">
                <a:latin typeface="Georgia" panose="02040502050405020303" pitchFamily="18" charset="0"/>
              </a:rPr>
              <a:t>probability</a:t>
            </a:r>
            <a:r>
              <a:rPr lang="fr-FR" sz="1600" dirty="0">
                <a:latin typeface="Georgia" panose="02040502050405020303" pitchFamily="18" charset="0"/>
              </a:rPr>
              <a:t>) and </a:t>
            </a:r>
            <a:r>
              <a:rPr lang="fr-FR" sz="1600" dirty="0" err="1">
                <a:latin typeface="Georgia" panose="02040502050405020303" pitchFamily="18" charset="0"/>
              </a:rPr>
              <a:t>also</a:t>
            </a:r>
            <a:r>
              <a:rPr lang="fr-FR" sz="1600" dirty="0">
                <a:latin typeface="Georgia" panose="02040502050405020303" pitchFamily="18" charset="0"/>
              </a:rPr>
              <a:t> the </a:t>
            </a:r>
            <a:r>
              <a:rPr lang="fr-FR" sz="1600" dirty="0" err="1">
                <a:latin typeface="Georgia" panose="02040502050405020303" pitchFamily="18" charset="0"/>
              </a:rPr>
              <a:t>probability</a:t>
            </a:r>
            <a:r>
              <a:rPr lang="fr-FR" sz="1600" dirty="0">
                <a:latin typeface="Georgia" panose="02040502050405020303" pitchFamily="18" charset="0"/>
              </a:rPr>
              <a:t> for all the </a:t>
            </a:r>
            <a:r>
              <a:rPr lang="fr-FR" sz="1600" dirty="0" err="1">
                <a:latin typeface="Georgia" panose="02040502050405020303" pitchFamily="18" charset="0"/>
              </a:rPr>
              <a:t>other</a:t>
            </a:r>
            <a:r>
              <a:rPr lang="fr-FR" sz="1600" dirty="0">
                <a:latin typeface="Georgia" panose="02040502050405020303" pitchFamily="18" charset="0"/>
              </a:rPr>
              <a:t> classes.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endParaRPr lang="fr-FR" sz="16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>
              <a:latin typeface="Georgia" panose="02040502050405020303" pitchFamily="18" charset="0"/>
            </a:endParaRPr>
          </a:p>
          <a:p>
            <a:pPr lvl="0"/>
            <a:endParaRPr lang="fr-FR" sz="2000" dirty="0">
              <a:latin typeface="Georgia" panose="02040502050405020303" pitchFamily="18" charset="0"/>
            </a:endParaRPr>
          </a:p>
          <a:p>
            <a:endParaRPr lang="en-US" sz="1800" dirty="0" smtClean="0">
              <a:latin typeface="Georgia" panose="02040502050405020303" pitchFamily="18" charset="0"/>
            </a:endParaRPr>
          </a:p>
          <a:p>
            <a:endParaRPr lang="en-US" sz="1800" dirty="0" smtClean="0">
              <a:latin typeface="Georgia" panose="02040502050405020303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7800" y="1219200"/>
            <a:ext cx="4419600" cy="742950"/>
          </a:xfrm>
        </p:spPr>
        <p:txBody>
          <a:bodyPr>
            <a:noAutofit/>
          </a:bodyPr>
          <a:lstStyle/>
          <a:p>
            <a:r>
              <a:rPr lang="fr-FR" sz="3200" b="1" dirty="0" err="1" smtClean="0">
                <a:solidFill>
                  <a:schemeClr val="tx1"/>
                </a:solidFill>
              </a:rPr>
              <a:t>Appendix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24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524000" y="1809750"/>
            <a:ext cx="2133600" cy="26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Google Shape;72;p18"/>
          <p:cNvSpPr txBox="1">
            <a:spLocks/>
          </p:cNvSpPr>
          <p:nvPr/>
        </p:nvSpPr>
        <p:spPr>
          <a:xfrm>
            <a:off x="1408625" y="20383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Char char="•"/>
            </a:pPr>
            <a:r>
              <a:rPr lang="en-US" sz="2000" dirty="0" smtClean="0"/>
              <a:t> </a:t>
            </a:r>
            <a:r>
              <a:rPr lang="en-US" sz="2000" dirty="0" err="1" smtClean="0"/>
              <a:t>Gallica</a:t>
            </a:r>
            <a:r>
              <a:rPr lang="en-US" sz="2000" dirty="0" smtClean="0"/>
              <a:t> images dataset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 </a:t>
            </a:r>
            <a:r>
              <a:rPr lang="en-US" sz="2000" dirty="0" err="1" smtClean="0"/>
              <a:t>Howto</a:t>
            </a:r>
            <a:r>
              <a:rPr lang="en-US" sz="2000" dirty="0" smtClean="0"/>
              <a:t>: </a:t>
            </a:r>
            <a:r>
              <a:rPr lang="en-US" sz="2000" dirty="0" err="1" smtClean="0"/>
              <a:t>SaaS</a:t>
            </a:r>
            <a:r>
              <a:rPr lang="en-US" sz="2000" dirty="0" smtClean="0"/>
              <a:t> </a:t>
            </a:r>
            <a:r>
              <a:rPr lang="en-US" sz="2000" dirty="0"/>
              <a:t>account </a:t>
            </a:r>
            <a:r>
              <a:rPr lang="en-US" sz="2000" dirty="0" smtClean="0"/>
              <a:t>creation 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 </a:t>
            </a:r>
            <a:r>
              <a:rPr lang="en-US" sz="2000" dirty="0" err="1" smtClean="0"/>
              <a:t>Howto</a:t>
            </a:r>
            <a:r>
              <a:rPr lang="en-US" sz="2000" dirty="0"/>
              <a:t>: </a:t>
            </a:r>
            <a:r>
              <a:rPr lang="en-US" sz="2000" dirty="0" smtClean="0"/>
              <a:t>Access </a:t>
            </a:r>
            <a:r>
              <a:rPr lang="en-US" sz="2000" dirty="0"/>
              <a:t>to the IBM API key</a:t>
            </a:r>
            <a:endParaRPr lang="en-US" sz="2000" dirty="0" smtClean="0"/>
          </a:p>
          <a:p>
            <a:pPr lvl="3"/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fr-FR" sz="2800" b="1" dirty="0" err="1" smtClean="0">
                <a:solidFill>
                  <a:schemeClr val="tx1"/>
                </a:solidFill>
              </a:rPr>
              <a:t>Gallica</a:t>
            </a:r>
            <a:r>
              <a:rPr lang="fr-FR" sz="2800" b="1" dirty="0" smtClean="0">
                <a:solidFill>
                  <a:schemeClr val="tx1"/>
                </a:solidFill>
              </a:rPr>
              <a:t> images </a:t>
            </a:r>
            <a:r>
              <a:rPr lang="fr-FR" sz="2800" b="1" dirty="0" err="1" smtClean="0">
                <a:solidFill>
                  <a:schemeClr val="tx1"/>
                </a:solidFill>
              </a:rPr>
              <a:t>dataset</a:t>
            </a:r>
            <a:endParaRPr lang="fr-FR" sz="2800" b="1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003232" cy="3657600"/>
          </a:xfrm>
        </p:spPr>
        <p:txBody>
          <a:bodyPr>
            <a:normAutofit/>
          </a:bodyPr>
          <a:lstStyle/>
          <a:p>
            <a:pPr marL="457200" lvl="1" indent="-457200">
              <a:lnSpc>
                <a:spcPts val="2600"/>
              </a:lnSpc>
              <a:spcBef>
                <a:spcPts val="300"/>
              </a:spcBef>
            </a:pPr>
            <a:r>
              <a:rPr lang="fr-FR" sz="1600" dirty="0" smtClean="0">
                <a:latin typeface="Georgia" panose="02040502050405020303" pitchFamily="18" charset="0"/>
              </a:rPr>
              <a:t>Four classes (</a:t>
            </a:r>
            <a:r>
              <a:rPr lang="fr-FR" sz="1600" dirty="0" err="1" smtClean="0">
                <a:latin typeface="Georgia" panose="02040502050405020303" pitchFamily="18" charset="0"/>
              </a:rPr>
              <a:t>map</a:t>
            </a:r>
            <a:r>
              <a:rPr lang="fr-FR" sz="1600" dirty="0" smtClean="0">
                <a:latin typeface="Georgia" panose="02040502050405020303" pitchFamily="18" charset="0"/>
              </a:rPr>
              <a:t>, </a:t>
            </a:r>
            <a:r>
              <a:rPr lang="fr-FR" sz="1600" dirty="0" err="1" smtClean="0">
                <a:latin typeface="Georgia" panose="02040502050405020303" pitchFamily="18" charset="0"/>
              </a:rPr>
              <a:t>draving</a:t>
            </a:r>
            <a:r>
              <a:rPr lang="fr-FR" sz="1600" dirty="0" smtClean="0">
                <a:latin typeface="Georgia" panose="02040502050405020303" pitchFamily="18" charset="0"/>
              </a:rPr>
              <a:t>, </a:t>
            </a:r>
            <a:r>
              <a:rPr lang="fr-FR" sz="1600" dirty="0" err="1" smtClean="0">
                <a:latin typeface="Georgia" panose="02040502050405020303" pitchFamily="18" charset="0"/>
              </a:rPr>
              <a:t>picture</a:t>
            </a:r>
            <a:r>
              <a:rPr lang="fr-FR" sz="1600" dirty="0" smtClean="0">
                <a:latin typeface="Georgia" panose="02040502050405020303" pitchFamily="18" charset="0"/>
              </a:rPr>
              <a:t>, noise), 100 images per class</a:t>
            </a:r>
          </a:p>
          <a:p>
            <a:pPr marL="457200" lvl="1" indent="-457200">
              <a:lnSpc>
                <a:spcPts val="2600"/>
              </a:lnSpc>
              <a:spcBef>
                <a:spcPts val="300"/>
              </a:spcBef>
            </a:pPr>
            <a:r>
              <a:rPr lang="fr-FR" sz="1600" dirty="0" smtClean="0">
                <a:latin typeface="Georgia" panose="02040502050405020303" pitchFamily="18" charset="0"/>
              </a:rPr>
              <a:t>For </a:t>
            </a:r>
            <a:r>
              <a:rPr lang="fr-FR" sz="1600" dirty="0" err="1" smtClean="0">
                <a:latin typeface="Georgia" panose="02040502050405020303" pitchFamily="18" charset="0"/>
              </a:rPr>
              <a:t>Tensorflow</a:t>
            </a:r>
            <a:r>
              <a:rPr lang="fr-FR" sz="1600" dirty="0" smtClean="0">
                <a:latin typeface="Georgia" panose="02040502050405020303" pitchFamily="18" charset="0"/>
              </a:rPr>
              <a:t>:</a:t>
            </a:r>
          </a:p>
          <a:p>
            <a:pPr marL="457200" lvl="1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r>
              <a:rPr lang="fr-FR" dirty="0">
                <a:latin typeface="Georgia" panose="02040502050405020303" pitchFamily="18" charset="0"/>
              </a:rPr>
              <a:t>Python script </a:t>
            </a:r>
            <a:r>
              <a:rPr lang="fr-FR" dirty="0" smtClean="0">
                <a:latin typeface="Georgia" panose="02040502050405020303" pitchFamily="18" charset="0"/>
              </a:rPr>
              <a:t>to split the </a:t>
            </a:r>
            <a:r>
              <a:rPr lang="fr-FR" dirty="0" err="1" smtClean="0">
                <a:latin typeface="Georgia" panose="02040502050405020303" pitchFamily="18" charset="0"/>
              </a:rPr>
              <a:t>dataset</a:t>
            </a:r>
            <a:r>
              <a:rPr lang="fr-FR" dirty="0" smtClean="0">
                <a:latin typeface="Georgia" panose="02040502050405020303" pitchFamily="18" charset="0"/>
              </a:rPr>
              <a:t> in training/test parts</a:t>
            </a:r>
          </a:p>
          <a:p>
            <a:pPr marL="457200" lvl="1" indent="-457200">
              <a:spcBef>
                <a:spcPts val="300"/>
              </a:spcBef>
              <a:buFont typeface="Arial"/>
              <a:buChar char="•"/>
            </a:pPr>
            <a:r>
              <a:rPr lang="fr-FR" dirty="0" smtClean="0">
                <a:latin typeface="Georgia" panose="02040502050405020303" pitchFamily="18" charset="0"/>
              </a:rPr>
              <a:t>Classes </a:t>
            </a:r>
            <a:r>
              <a:rPr lang="fr-FR" dirty="0" err="1" smtClean="0">
                <a:latin typeface="Georgia" panose="02040502050405020303" pitchFamily="18" charset="0"/>
              </a:rPr>
              <a:t>list</a:t>
            </a:r>
            <a:r>
              <a:rPr lang="fr-FR" dirty="0" smtClean="0">
                <a:latin typeface="Georgia" panose="02040502050405020303" pitchFamily="18" charset="0"/>
              </a:rPr>
              <a:t> (.</a:t>
            </a:r>
            <a:r>
              <a:rPr lang="fr-FR" dirty="0" err="1" smtClean="0">
                <a:latin typeface="Georgia" panose="02040502050405020303" pitchFamily="18" charset="0"/>
              </a:rPr>
              <a:t>txt</a:t>
            </a:r>
            <a:r>
              <a:rPr lang="fr-FR" dirty="0" smtClean="0">
                <a:latin typeface="Georgia" panose="02040502050405020303" pitchFamily="18" charset="0"/>
              </a:rPr>
              <a:t> file)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dirty="0" smtClean="0">
                <a:latin typeface="Georgia" panose="02040502050405020303" pitchFamily="18" charset="0"/>
              </a:rPr>
              <a:t> </a:t>
            </a:r>
            <a:r>
              <a:rPr lang="fr-FR" dirty="0" smtClean="0"/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>
                <a:latin typeface="Georgia" panose="02040502050405020303" pitchFamily="18" charset="0"/>
              </a:rPr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See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also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api.bnf.fr for more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datasets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6" name="Image 5" descr="bpt6k4600070w-4-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84" y="2931790"/>
            <a:ext cx="1675638" cy="1028700"/>
          </a:xfrm>
          <a:prstGeom prst="rect">
            <a:avLst/>
          </a:prstGeom>
        </p:spPr>
      </p:pic>
      <p:pic>
        <p:nvPicPr>
          <p:cNvPr id="7" name="Image 6" descr="bpt6k4601343b-8-1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984" y="2931790"/>
            <a:ext cx="1665948" cy="1028700"/>
          </a:xfrm>
          <a:prstGeom prst="rect">
            <a:avLst/>
          </a:prstGeom>
        </p:spPr>
      </p:pic>
      <p:pic>
        <p:nvPicPr>
          <p:cNvPr id="8" name="Image 7" descr="blanche-1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2931790"/>
            <a:ext cx="1426678" cy="1028700"/>
          </a:xfrm>
          <a:prstGeom prst="rect">
            <a:avLst/>
          </a:prstGeom>
        </p:spPr>
      </p:pic>
      <p:pic>
        <p:nvPicPr>
          <p:cNvPr id="9" name="Image 8" descr="bpt6k4601840t-8-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384" y="2931790"/>
            <a:ext cx="1430202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fr-FR" sz="2800" b="1" dirty="0" err="1" smtClean="0">
                <a:solidFill>
                  <a:schemeClr val="tx1"/>
                </a:solidFill>
              </a:rPr>
              <a:t>Howto</a:t>
            </a:r>
            <a:r>
              <a:rPr lang="fr-FR" sz="2800" b="1" dirty="0" smtClean="0">
                <a:solidFill>
                  <a:schemeClr val="tx1"/>
                </a:solidFill>
              </a:rPr>
              <a:t>: </a:t>
            </a:r>
            <a:r>
              <a:rPr lang="fr-FR" sz="2800" dirty="0" err="1" smtClean="0">
                <a:solidFill>
                  <a:schemeClr val="tx1"/>
                </a:solidFill>
              </a:rPr>
              <a:t>SaaS</a:t>
            </a:r>
            <a:r>
              <a:rPr lang="fr-FR" sz="2800" dirty="0" smtClean="0">
                <a:solidFill>
                  <a:schemeClr val="tx1"/>
                </a:solidFill>
              </a:rPr>
              <a:t> </a:t>
            </a:r>
            <a:r>
              <a:rPr lang="fr-FR" sz="2800" dirty="0" err="1" smtClean="0">
                <a:solidFill>
                  <a:schemeClr val="tx1"/>
                </a:solidFill>
              </a:rPr>
              <a:t>account</a:t>
            </a:r>
            <a:r>
              <a:rPr lang="fr-FR" sz="2800" dirty="0" smtClean="0">
                <a:solidFill>
                  <a:schemeClr val="tx1"/>
                </a:solidFill>
              </a:rPr>
              <a:t> </a:t>
            </a:r>
            <a:r>
              <a:rPr lang="fr-FR" sz="2800" dirty="0" err="1" smtClean="0">
                <a:solidFill>
                  <a:schemeClr val="tx1"/>
                </a:solidFill>
              </a:rPr>
              <a:t>creation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003232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r>
              <a:rPr lang="fr-FR" sz="2000" dirty="0" smtClean="0">
                <a:latin typeface="Georgia" panose="02040502050405020303" pitchFamily="18" charset="0"/>
              </a:rPr>
              <a:t>To </a:t>
            </a:r>
            <a:r>
              <a:rPr lang="fr-FR" sz="2000" dirty="0" err="1" smtClean="0">
                <a:latin typeface="Georgia" panose="02040502050405020303" pitchFamily="18" charset="0"/>
              </a:rPr>
              <a:t>create</a:t>
            </a:r>
            <a:r>
              <a:rPr lang="fr-FR" sz="2000" dirty="0" smtClean="0">
                <a:latin typeface="Georgia" panose="02040502050405020303" pitchFamily="18" charset="0"/>
              </a:rPr>
              <a:t> IBM Watson Studio or Google </a:t>
            </a:r>
            <a:r>
              <a:rPr lang="fr-FR" sz="2000" dirty="0" err="1" smtClean="0">
                <a:latin typeface="Georgia" panose="02040502050405020303" pitchFamily="18" charset="0"/>
              </a:rPr>
              <a:t>AutoML</a:t>
            </a:r>
            <a:r>
              <a:rPr lang="fr-FR" sz="2000" dirty="0" smtClean="0">
                <a:latin typeface="Georgia" panose="02040502050405020303" pitchFamily="18" charset="0"/>
              </a:rPr>
              <a:t> </a:t>
            </a:r>
            <a:r>
              <a:rPr lang="fr-FR" sz="2000" dirty="0" err="1" smtClean="0">
                <a:latin typeface="Georgia" panose="02040502050405020303" pitchFamily="18" charset="0"/>
              </a:rPr>
              <a:t>accounts</a:t>
            </a:r>
            <a:r>
              <a:rPr lang="fr-FR" sz="2000" dirty="0" smtClean="0">
                <a:latin typeface="Georgia" panose="02040502050405020303" pitchFamily="18" charset="0"/>
              </a:rPr>
              <a:t>, </a:t>
            </a:r>
            <a:r>
              <a:rPr lang="fr-FR" sz="2000" dirty="0" err="1" smtClean="0">
                <a:latin typeface="Georgia" panose="02040502050405020303" pitchFamily="18" charset="0"/>
              </a:rPr>
              <a:t>see</a:t>
            </a:r>
            <a:r>
              <a:rPr lang="fr-FR" sz="2000" dirty="0" smtClean="0">
                <a:latin typeface="Georgia" panose="02040502050405020303" pitchFamily="18" charset="0"/>
              </a:rPr>
              <a:t> the </a:t>
            </a:r>
            <a:r>
              <a:rPr lang="fr-FR" sz="2000" i="1" dirty="0" err="1" smtClean="0">
                <a:latin typeface="Georgia" panose="02040502050405020303" pitchFamily="18" charset="0"/>
              </a:rPr>
              <a:t>setup_Watson-AutoML_EN</a:t>
            </a:r>
            <a:r>
              <a:rPr lang="fr-FR" sz="2000" i="1" dirty="0" smtClean="0">
                <a:latin typeface="Georgia" panose="02040502050405020303" pitchFamily="18" charset="0"/>
              </a:rPr>
              <a:t> </a:t>
            </a:r>
            <a:r>
              <a:rPr lang="fr-FR" sz="2000" dirty="0" err="1" smtClean="0">
                <a:latin typeface="Georgia" panose="02040502050405020303" pitchFamily="18" charset="0"/>
              </a:rPr>
              <a:t>howto</a:t>
            </a: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/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>
                <a:latin typeface="Georgia" panose="02040502050405020303" pitchFamily="18" charset="0"/>
              </a:rPr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8" name="Imag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39552" y="2139702"/>
            <a:ext cx="3975100" cy="2117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/>
          <p:cNvPicPr/>
          <p:nvPr/>
        </p:nvPicPr>
        <p:blipFill>
          <a:blip r:embed="rId4"/>
          <a:stretch>
            <a:fillRect/>
          </a:stretch>
        </p:blipFill>
        <p:spPr>
          <a:xfrm>
            <a:off x="4860032" y="2161269"/>
            <a:ext cx="3456384" cy="20955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fr-FR" sz="2800" b="1" dirty="0" err="1" smtClean="0">
                <a:solidFill>
                  <a:schemeClr val="tx1"/>
                </a:solidFill>
              </a:rPr>
              <a:t>Howto</a:t>
            </a:r>
            <a:r>
              <a:rPr lang="fr-FR" sz="2800" b="1" dirty="0" smtClean="0">
                <a:solidFill>
                  <a:schemeClr val="tx1"/>
                </a:solidFill>
              </a:rPr>
              <a:t>: </a:t>
            </a:r>
            <a:r>
              <a:rPr lang="fr-FR" sz="2800" dirty="0" err="1" smtClean="0">
                <a:latin typeface="Georgia" panose="02040502050405020303" pitchFamily="18" charset="0"/>
              </a:rPr>
              <a:t>access</a:t>
            </a:r>
            <a:r>
              <a:rPr lang="fr-FR" sz="2800" dirty="0" smtClean="0">
                <a:latin typeface="Georgia" panose="02040502050405020303" pitchFamily="18" charset="0"/>
              </a:rPr>
              <a:t> to the IBM API key</a:t>
            </a:r>
            <a:br>
              <a:rPr lang="fr-FR" sz="2800" dirty="0" smtClean="0">
                <a:latin typeface="Georgia" panose="02040502050405020303" pitchFamily="18" charset="0"/>
              </a:rPr>
            </a:br>
            <a:endParaRPr lang="fr-FR" sz="2800" b="1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71550"/>
            <a:ext cx="8003232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+mj-lt"/>
              <a:buAutoNum type="arabicPeriod"/>
            </a:pPr>
            <a:r>
              <a:rPr lang="fr-FR" dirty="0" smtClean="0">
                <a:latin typeface="Georgia" panose="02040502050405020303" pitchFamily="18" charset="0"/>
              </a:rPr>
              <a:t>Go to </a:t>
            </a:r>
            <a:r>
              <a:rPr lang="fr-FR" dirty="0" smtClean="0">
                <a:hlinkClick r:id="rId3"/>
              </a:rPr>
              <a:t>https://cloud.ibm.com/resources</a:t>
            </a:r>
            <a:endParaRPr lang="fr-FR" dirty="0" smtClean="0"/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+mj-lt"/>
              <a:buAutoNum type="arabicPeriod"/>
            </a:pPr>
            <a:r>
              <a:rPr lang="fr-FR" dirty="0">
                <a:latin typeface="Georgia" panose="02040502050405020303" pitchFamily="18" charset="0"/>
              </a:rPr>
              <a:t>Select the Watson-Studio service </a:t>
            </a:r>
            <a:endParaRPr lang="fr-FR" dirty="0" smtClean="0"/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/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>
                <a:latin typeface="Georgia" panose="02040502050405020303" pitchFamily="18" charset="0"/>
              </a:rPr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8" name="Image 7" descr="Capture d’écran 2020-03-25 à 15.24.2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919115"/>
            <a:ext cx="5410200" cy="2938635"/>
          </a:xfrm>
          <a:prstGeom prst="rect">
            <a:avLst/>
          </a:prstGeom>
        </p:spPr>
      </p:pic>
      <p:cxnSp>
        <p:nvCxnSpPr>
          <p:cNvPr id="9" name="Google Shape;415;p24"/>
          <p:cNvCxnSpPr/>
          <p:nvPr/>
        </p:nvCxnSpPr>
        <p:spPr>
          <a:xfrm rot="10800000">
            <a:off x="2209800" y="4400550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Capture d’écran 2020-03-25 à 15.26.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23" y="1849523"/>
            <a:ext cx="4907777" cy="316062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fr-FR" sz="2800" b="1" dirty="0" err="1">
                <a:solidFill>
                  <a:schemeClr val="tx1"/>
                </a:solidFill>
              </a:rPr>
              <a:t>Howto</a:t>
            </a:r>
            <a:r>
              <a:rPr lang="fr-FR" sz="2800" b="1" dirty="0">
                <a:solidFill>
                  <a:schemeClr val="tx1"/>
                </a:solidFill>
              </a:rPr>
              <a:t>: </a:t>
            </a:r>
            <a:r>
              <a:rPr lang="fr-FR" sz="2800" dirty="0" err="1" smtClean="0">
                <a:latin typeface="Georgia" panose="02040502050405020303" pitchFamily="18" charset="0"/>
              </a:rPr>
              <a:t>access</a:t>
            </a:r>
            <a:r>
              <a:rPr lang="fr-FR" sz="2800" dirty="0" smtClean="0">
                <a:latin typeface="Georgia" panose="02040502050405020303" pitchFamily="18" charset="0"/>
              </a:rPr>
              <a:t> to the </a:t>
            </a:r>
            <a:r>
              <a:rPr lang="fr-FR" sz="2800" dirty="0">
                <a:latin typeface="Georgia" panose="02040502050405020303" pitchFamily="18" charset="0"/>
              </a:rPr>
              <a:t>IBM API key</a:t>
            </a:r>
            <a:r>
              <a:rPr lang="fr-FR" sz="2800" dirty="0" smtClean="0">
                <a:latin typeface="Georgia" panose="02040502050405020303" pitchFamily="18" charset="0"/>
              </a:rPr>
              <a:t/>
            </a:r>
            <a:br>
              <a:rPr lang="fr-FR" sz="2800" dirty="0" smtClean="0">
                <a:latin typeface="Georgia" panose="02040502050405020303" pitchFamily="18" charset="0"/>
              </a:rPr>
            </a:br>
            <a:endParaRPr lang="fr-FR" sz="2800" b="1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71550"/>
            <a:ext cx="8003232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+mj-lt"/>
              <a:buAutoNum type="arabicPeriod" startAt="3"/>
            </a:pPr>
            <a:r>
              <a:rPr lang="fr-FR" dirty="0" smtClean="0">
                <a:latin typeface="Georgia" panose="02040502050405020303" pitchFamily="18" charset="0"/>
              </a:rPr>
              <a:t>The key </a:t>
            </a:r>
            <a:r>
              <a:rPr lang="fr-FR" dirty="0" err="1" smtClean="0">
                <a:latin typeface="Georgia" panose="02040502050405020303" pitchFamily="18" charset="0"/>
              </a:rPr>
              <a:t>is</a:t>
            </a:r>
            <a:r>
              <a:rPr lang="fr-FR" dirty="0" smtClean="0">
                <a:latin typeface="Georgia" panose="02040502050405020303" pitchFamily="18" charset="0"/>
              </a:rPr>
              <a:t> </a:t>
            </a:r>
            <a:r>
              <a:rPr lang="fr-FR" dirty="0" err="1" smtClean="0">
                <a:latin typeface="Georgia" panose="02040502050405020303" pitchFamily="18" charset="0"/>
              </a:rPr>
              <a:t>displayed</a:t>
            </a:r>
            <a:r>
              <a:rPr lang="fr-FR" dirty="0" smtClean="0">
                <a:latin typeface="Georgia" panose="02040502050405020303" pitchFamily="18" charset="0"/>
              </a:rPr>
              <a:t> in the Manage tab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+mj-lt"/>
              <a:buAutoNum type="arabicPeriod" startAt="3"/>
            </a:pPr>
            <a:r>
              <a:rPr lang="fr-FR" dirty="0" err="1" smtClean="0">
                <a:latin typeface="Georgia" panose="02040502050405020303" pitchFamily="18" charset="0"/>
              </a:rPr>
              <a:t>Download</a:t>
            </a:r>
            <a:r>
              <a:rPr lang="fr-FR" dirty="0" smtClean="0">
                <a:latin typeface="Georgia" panose="02040502050405020303" pitchFamily="18" charset="0"/>
              </a:rPr>
              <a:t> or copy the key</a:t>
            </a:r>
            <a:endParaRPr lang="fr-FR" dirty="0" smtClean="0"/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/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>
                <a:latin typeface="Georgia" panose="02040502050405020303" pitchFamily="18" charset="0"/>
              </a:rPr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28</a:t>
            </a:fld>
            <a:endParaRPr lang="fr-FR" dirty="0"/>
          </a:p>
        </p:txBody>
      </p:sp>
      <p:cxnSp>
        <p:nvCxnSpPr>
          <p:cNvPr id="9" name="Google Shape;415;p24"/>
          <p:cNvCxnSpPr/>
          <p:nvPr/>
        </p:nvCxnSpPr>
        <p:spPr>
          <a:xfrm rot="10800000">
            <a:off x="3886200" y="4171951"/>
            <a:ext cx="457200" cy="30479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Classification with Watson Studio </a:t>
            </a:r>
            <a:br>
              <a:rPr lang="en-US" sz="2800" b="1" dirty="0" smtClean="0"/>
            </a:br>
            <a:r>
              <a:rPr lang="en-US" sz="2800" b="1" dirty="0" smtClean="0"/>
              <a:t>or Google </a:t>
            </a:r>
            <a:r>
              <a:rPr lang="en-US" sz="2800" b="1" dirty="0" err="1" smtClean="0"/>
              <a:t>AutoML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38350"/>
            <a:ext cx="8534400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err="1" smtClean="0">
                <a:latin typeface="Georgia" panose="02040502050405020303" pitchFamily="18" charset="0"/>
              </a:rPr>
              <a:t>Define</a:t>
            </a:r>
            <a:r>
              <a:rPr lang="fr-FR" sz="1800" dirty="0" smtClean="0">
                <a:latin typeface="Georgia" panose="02040502050405020303" pitchFamily="18" charset="0"/>
              </a:rPr>
              <a:t> the images </a:t>
            </a:r>
            <a:r>
              <a:rPr lang="fr-FR" sz="1800" dirty="0" err="1" smtClean="0">
                <a:latin typeface="Georgia" panose="02040502050405020303" pitchFamily="18" charset="0"/>
              </a:rPr>
              <a:t>dataset</a:t>
            </a:r>
            <a:r>
              <a:rPr lang="fr-FR" sz="1800" dirty="0" smtClean="0">
                <a:latin typeface="Georgia" panose="02040502050405020303" pitchFamily="18" charset="0"/>
              </a:rPr>
              <a:t> (</a:t>
            </a:r>
            <a:r>
              <a:rPr lang="fr-FR" sz="1800" i="1" dirty="0" smtClean="0">
                <a:latin typeface="Georgia" panose="02040502050405020303" pitchFamily="18" charset="0"/>
              </a:rPr>
              <a:t>x</a:t>
            </a:r>
            <a:r>
              <a:rPr lang="fr-FR" sz="1800" dirty="0" smtClean="0">
                <a:latin typeface="Georgia" panose="02040502050405020303" pitchFamily="18" charset="0"/>
              </a:rPr>
              <a:t> images per class)</a:t>
            </a: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Train </a:t>
            </a:r>
            <a:r>
              <a:rPr lang="fr-FR" sz="1800" dirty="0">
                <a:latin typeface="Georgia" panose="02040502050405020303" pitchFamily="18" charset="0"/>
              </a:rPr>
              <a:t>the classification </a:t>
            </a:r>
            <a:r>
              <a:rPr lang="fr-FR" sz="1800" dirty="0" smtClean="0">
                <a:latin typeface="Georgia" panose="02040502050405020303" pitchFamily="18" charset="0"/>
              </a:rPr>
              <a:t>model</a:t>
            </a: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err="1" smtClean="0">
                <a:latin typeface="Georgia" panose="02040502050405020303" pitchFamily="18" charset="0"/>
              </a:rPr>
              <a:t>Evaluate</a:t>
            </a:r>
            <a:r>
              <a:rPr lang="fr-FR" sz="1800" dirty="0" smtClean="0">
                <a:latin typeface="Georgia" panose="02040502050405020303" pitchFamily="18" charset="0"/>
              </a:rPr>
              <a:t> the model</a:t>
            </a: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Use the model:</a:t>
            </a:r>
          </a:p>
          <a:p>
            <a:pPr marL="457200" lvl="6" indent="-457200">
              <a:lnSpc>
                <a:spcPts val="2600"/>
              </a:lnSpc>
              <a:buFont typeface="Arial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i</a:t>
            </a:r>
            <a:r>
              <a:rPr lang="fr-FR" sz="1600" dirty="0" smtClean="0">
                <a:latin typeface="Georgia" panose="02040502050405020303" pitchFamily="18" charset="0"/>
              </a:rPr>
              <a:t>n the IBM/Google </a:t>
            </a:r>
            <a:r>
              <a:rPr lang="fr-FR" sz="1600" dirty="0" err="1" smtClean="0">
                <a:latin typeface="Georgia" panose="02040502050405020303" pitchFamily="18" charset="0"/>
              </a:rPr>
              <a:t>cloud</a:t>
            </a:r>
            <a:r>
              <a:rPr lang="fr-FR" sz="1600" dirty="0" smtClean="0">
                <a:latin typeface="Georgia" panose="02040502050405020303" pitchFamily="18" charset="0"/>
              </a:rPr>
              <a:t> </a:t>
            </a:r>
            <a:r>
              <a:rPr lang="fr-FR" sz="1600" dirty="0" err="1" smtClean="0">
                <a:latin typeface="Georgia" panose="02040502050405020303" pitchFamily="18" charset="0"/>
              </a:rPr>
              <a:t>ecosystem</a:t>
            </a:r>
            <a:endParaRPr lang="fr-FR" sz="1600" dirty="0" smtClean="0">
              <a:latin typeface="Georgia" panose="02040502050405020303" pitchFamily="18" charset="0"/>
            </a:endParaRPr>
          </a:p>
          <a:p>
            <a:pPr marL="457200" lvl="6" indent="-457200">
              <a:lnSpc>
                <a:spcPts val="2600"/>
              </a:lnSpc>
              <a:buFont typeface="Arial"/>
              <a:buChar char="•"/>
            </a:pPr>
            <a:r>
              <a:rPr lang="fr-FR" sz="1600" dirty="0" err="1">
                <a:latin typeface="Georgia" panose="02040502050405020303" pitchFamily="18" charset="0"/>
              </a:rPr>
              <a:t>w</a:t>
            </a:r>
            <a:r>
              <a:rPr lang="fr-FR" sz="1600" dirty="0" err="1" smtClean="0">
                <a:latin typeface="Georgia" panose="02040502050405020303" pitchFamily="18" charset="0"/>
              </a:rPr>
              <a:t>ith</a:t>
            </a:r>
            <a:r>
              <a:rPr lang="fr-FR" sz="1600" dirty="0" smtClean="0">
                <a:latin typeface="Georgia" panose="02040502050405020303" pitchFamily="18" charset="0"/>
              </a:rPr>
              <a:t> Apple </a:t>
            </a:r>
            <a:r>
              <a:rPr lang="fr-FR" sz="1600" dirty="0" err="1" smtClean="0">
                <a:latin typeface="Georgia" panose="02040502050405020303" pitchFamily="18" charset="0"/>
              </a:rPr>
              <a:t>CoreML</a:t>
            </a:r>
            <a:r>
              <a:rPr lang="fr-FR" sz="1600" dirty="0" smtClean="0">
                <a:latin typeface="Georgia" panose="02040502050405020303" pitchFamily="18" charset="0"/>
              </a:rPr>
              <a:t> (IBM)</a:t>
            </a:r>
          </a:p>
          <a:p>
            <a:pPr marL="457200" lvl="6" indent="-457200">
              <a:lnSpc>
                <a:spcPts val="2600"/>
              </a:lnSpc>
              <a:buFont typeface="Arial"/>
              <a:buChar char="•"/>
            </a:pPr>
            <a:r>
              <a:rPr lang="fr-FR" sz="1600" dirty="0" err="1">
                <a:latin typeface="Georgia" panose="02040502050405020303" pitchFamily="18" charset="0"/>
              </a:rPr>
              <a:t>l</a:t>
            </a:r>
            <a:r>
              <a:rPr lang="fr-FR" sz="1600" dirty="0" err="1" smtClean="0">
                <a:latin typeface="Georgia" panose="02040502050405020303" pitchFamily="18" charset="0"/>
              </a:rPr>
              <a:t>ocally</a:t>
            </a:r>
            <a:r>
              <a:rPr lang="fr-FR" sz="1600" dirty="0" smtClean="0">
                <a:latin typeface="Georgia" panose="02040502050405020303" pitchFamily="18" charset="0"/>
              </a:rPr>
              <a:t>, </a:t>
            </a:r>
            <a:r>
              <a:rPr lang="fr-FR" sz="1600" dirty="0" err="1" smtClean="0">
                <a:latin typeface="Georgia" panose="02040502050405020303" pitchFamily="18" charset="0"/>
              </a:rPr>
              <a:t>with</a:t>
            </a:r>
            <a:r>
              <a:rPr lang="fr-FR" sz="1600" dirty="0" smtClean="0">
                <a:latin typeface="Georgia" panose="02040502050405020303" pitchFamily="18" charset="0"/>
              </a:rPr>
              <a:t> </a:t>
            </a:r>
            <a:r>
              <a:rPr lang="fr-FR" sz="1600" dirty="0" err="1" smtClean="0">
                <a:latin typeface="Georgia" panose="02040502050405020303" pitchFamily="18" charset="0"/>
              </a:rPr>
              <a:t>some</a:t>
            </a:r>
            <a:r>
              <a:rPr lang="fr-FR" sz="1600" dirty="0" smtClean="0">
                <a:latin typeface="Georgia" panose="02040502050405020303" pitchFamily="18" charset="0"/>
              </a:rPr>
              <a:t> code, </a:t>
            </a:r>
            <a:r>
              <a:rPr lang="fr-FR" sz="1600" dirty="0" err="1" smtClean="0">
                <a:latin typeface="Georgia" panose="02040502050405020303" pitchFamily="18" charset="0"/>
              </a:rPr>
              <a:t>using</a:t>
            </a:r>
            <a:r>
              <a:rPr lang="fr-FR" sz="1600" dirty="0" smtClean="0">
                <a:latin typeface="Georgia" panose="02040502050405020303" pitchFamily="18" charset="0"/>
              </a:rPr>
              <a:t> the API</a:t>
            </a:r>
            <a:r>
              <a:rPr lang="fr-FR" sz="1600" dirty="0">
                <a:latin typeface="Georgia" panose="02040502050405020303" pitchFamily="18" charset="0"/>
              </a:rPr>
              <a:t>s</a:t>
            </a:r>
            <a:endParaRPr lang="fr-FR" sz="16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  <a:buNone/>
            </a:pPr>
            <a:r>
              <a:rPr sz="1600" dirty="0" smtClean="0"/>
              <a:t> </a:t>
            </a:r>
            <a:endParaRPr lang="fr-FR" sz="1600" dirty="0" smtClean="0"/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30" name="image17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181600" y="2571750"/>
            <a:ext cx="3657600" cy="2306648"/>
          </a:xfrm>
          <a:prstGeom prst="rect">
            <a:avLst/>
          </a:prstGeom>
          <a:ln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57200" y="1730573"/>
            <a:ext cx="85988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0.      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Create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 an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IBM/Google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account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 et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then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create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 a classification model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project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 (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see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 the setup document) 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408625" y="20383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2000" dirty="0" smtClean="0"/>
              <a:t>Images Classification </a:t>
            </a:r>
            <a:r>
              <a:rPr lang="fr-FR" sz="2000" dirty="0" err="1" smtClean="0"/>
              <a:t>with</a:t>
            </a:r>
            <a:r>
              <a:rPr lang="fr-FR" sz="2000" dirty="0" smtClean="0"/>
              <a:t> Watson Studio </a:t>
            </a:r>
          </a:p>
          <a:p>
            <a:pPr lvl="3" algn="l">
              <a:buFont typeface="Arial"/>
              <a:buChar char="•"/>
            </a:pPr>
            <a:endParaRPr lang="fr-FR" sz="2000" dirty="0" smtClean="0"/>
          </a:p>
          <a:p>
            <a:pPr lvl="3" algn="l">
              <a:buFont typeface="Arial"/>
              <a:buChar char="•"/>
            </a:pPr>
            <a:endParaRPr lang="fr-FR" sz="2000" dirty="0" smtClean="0"/>
          </a:p>
          <a:p>
            <a:pPr lvl="3" algn="l"/>
            <a:endParaRPr sz="2000" dirty="0"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385" y="104425"/>
            <a:ext cx="150079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2;p18"/>
          <p:cNvSpPr txBox="1">
            <a:spLocks/>
          </p:cNvSpPr>
          <p:nvPr/>
        </p:nvSpPr>
        <p:spPr>
          <a:xfrm>
            <a:off x="1702050" y="23887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2800"/>
              <a:buFont typeface="Courier New"/>
              <a:buChar char="o"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Model test in Watson</a:t>
            </a:r>
            <a:r>
              <a:rPr kumimoji="0" lang="fr-FR" sz="17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Studio</a:t>
            </a: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lvl="1">
              <a:buSzPts val="2800"/>
              <a:buFont typeface="Courier New"/>
              <a:buChar char="o"/>
            </a:pPr>
            <a:r>
              <a:rPr lang="fr-FR" sz="1700" dirty="0" smtClean="0"/>
              <a:t> Local </a:t>
            </a:r>
            <a:r>
              <a:rPr lang="fr-FR" sz="1700" dirty="0" err="1" smtClean="0"/>
              <a:t>implementation</a:t>
            </a:r>
            <a:r>
              <a:rPr lang="fr-FR" sz="1700" dirty="0" smtClean="0"/>
              <a:t> </a:t>
            </a:r>
            <a:r>
              <a:rPr lang="fr-FR" sz="1700" dirty="0" err="1" smtClean="0"/>
              <a:t>with</a:t>
            </a:r>
            <a:r>
              <a:rPr lang="fr-FR" sz="1700" dirty="0" smtClean="0"/>
              <a:t> Python</a:t>
            </a: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lvl="1">
              <a:buSzPts val="2800"/>
              <a:buFont typeface="Courier New"/>
              <a:buChar char="o"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1524000" y="1809750"/>
            <a:ext cx="2133600" cy="26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61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01391"/>
            <a:ext cx="6552728" cy="334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IBM Watson Studio: </a:t>
            </a:r>
            <a:r>
              <a:rPr lang="en-US" sz="2800" dirty="0" smtClean="0"/>
              <a:t>uploading </a:t>
            </a:r>
            <a:r>
              <a:rPr lang="en-US" sz="2800" dirty="0" smtClean="0"/>
              <a:t>images 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6516216" y="2499742"/>
            <a:ext cx="2514600" cy="762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lvl="0">
              <a:spcBef>
                <a:spcPts val="1000"/>
              </a:spcBef>
              <a:defRPr/>
            </a:pPr>
            <a:r>
              <a:rPr lang="fr-FR" sz="1200" dirty="0" smtClean="0">
                <a:solidFill>
                  <a:schemeClr val="accent2"/>
                </a:solidFill>
                <a:latin typeface="Georgia" panose="02040502050405020303" pitchFamily="18" charset="0"/>
              </a:rPr>
              <a:t>Classes: </a:t>
            </a:r>
            <a:r>
              <a:rPr lang="fr-FR" sz="1200" dirty="0" err="1" smtClean="0">
                <a:solidFill>
                  <a:schemeClr val="accent2"/>
                </a:solidFill>
                <a:latin typeface="Georgia" panose="02040502050405020303" pitchFamily="18" charset="0"/>
              </a:rPr>
              <a:t>at</a:t>
            </a:r>
            <a:r>
              <a:rPr lang="fr-FR" sz="1200" dirty="0" smtClean="0">
                <a:solidFill>
                  <a:schemeClr val="accent2"/>
                </a:solidFill>
                <a:latin typeface="Georgia" panose="02040502050405020303" pitchFamily="18" charset="0"/>
              </a:rPr>
              <a:t> least 10 images for Watson, one ZIP </a:t>
            </a:r>
            <a:br>
              <a:rPr lang="fr-FR" sz="1200" dirty="0" smtClean="0">
                <a:solidFill>
                  <a:schemeClr val="accent2"/>
                </a:solidFill>
                <a:latin typeface="Georgia" panose="02040502050405020303" pitchFamily="18" charset="0"/>
              </a:rPr>
            </a:br>
            <a:r>
              <a:rPr lang="fr-FR" sz="1200" dirty="0" smtClean="0">
                <a:solidFill>
                  <a:schemeClr val="accent2"/>
                </a:solidFill>
                <a:latin typeface="Georgia" panose="02040502050405020303" pitchFamily="18" charset="0"/>
              </a:rPr>
              <a:t>per class</a:t>
            </a: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Georgia" panose="02040502050405020303" pitchFamily="18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415;p24"/>
          <p:cNvCxnSpPr/>
          <p:nvPr/>
        </p:nvCxnSpPr>
        <p:spPr>
          <a:xfrm rot="10800000">
            <a:off x="6558579" y="2355726"/>
            <a:ext cx="357186" cy="23008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67544" y="4587974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b="1" dirty="0" smtClean="0"/>
              <a:t>Note: </a:t>
            </a:r>
            <a:r>
              <a:rPr lang="fr-FR" sz="1200" dirty="0" smtClean="0"/>
              <a:t>a classification model </a:t>
            </a:r>
            <a:r>
              <a:rPr lang="fr-FR" sz="1200" dirty="0" err="1" smtClean="0"/>
              <a:t>project</a:t>
            </a:r>
            <a:r>
              <a:rPr lang="fr-FR" sz="1200" dirty="0" smtClean="0"/>
              <a:t> must have been </a:t>
            </a:r>
            <a:r>
              <a:rPr lang="fr-FR" sz="1200" dirty="0" err="1" smtClean="0"/>
              <a:t>created</a:t>
            </a:r>
            <a:r>
              <a:rPr lang="fr-FR" sz="1200" dirty="0" smtClean="0"/>
              <a:t> first</a:t>
            </a:r>
          </a:p>
          <a:p>
            <a:r>
              <a:rPr lang="fr-FR" sz="1200" b="1" dirty="0" err="1" smtClean="0"/>
              <a:t>See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also</a:t>
            </a:r>
            <a:r>
              <a:rPr lang="fr-FR" sz="1200" dirty="0" smtClean="0"/>
              <a:t>: </a:t>
            </a:r>
            <a:r>
              <a:rPr lang="fr-FR" sz="1200" dirty="0"/>
              <a:t>https://youtu.be/KIw_iac56Hc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IBM Watson Studio: </a:t>
            </a:r>
            <a:r>
              <a:rPr lang="en-US" sz="2800" dirty="0" smtClean="0"/>
              <a:t>classes definition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76364"/>
            <a:ext cx="4536504" cy="366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31844"/>
            <a:ext cx="5040560" cy="406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IBM Watson </a:t>
            </a:r>
            <a:r>
              <a:rPr lang="en-US" sz="2800" b="1" dirty="0" smtClean="0"/>
              <a:t>Studio: </a:t>
            </a:r>
            <a:r>
              <a:rPr lang="en-US" sz="2800" dirty="0" smtClean="0"/>
              <a:t>training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7</a:t>
            </a:fld>
            <a:endParaRPr lang="fr-FR" dirty="0"/>
          </a:p>
        </p:txBody>
      </p:sp>
      <p:cxnSp>
        <p:nvCxnSpPr>
          <p:cNvPr id="8" name="Google Shape;415;p24"/>
          <p:cNvCxnSpPr/>
          <p:nvPr/>
        </p:nvCxnSpPr>
        <p:spPr>
          <a:xfrm>
            <a:off x="4411216" y="1707652"/>
            <a:ext cx="304800" cy="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bnf0016806\Desktop\CENL\Traduction-githbub\Misc\WS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27490"/>
            <a:ext cx="4335111" cy="384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IBM </a:t>
            </a:r>
            <a:r>
              <a:rPr lang="en-US" sz="2800" b="1" dirty="0" smtClean="0"/>
              <a:t>Watson Studio: </a:t>
            </a:r>
            <a:r>
              <a:rPr lang="en-US" sz="2800" dirty="0" smtClean="0"/>
              <a:t>model test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8</a:t>
            </a:fld>
            <a:endParaRPr lang="fr-FR" dirty="0"/>
          </a:p>
        </p:txBody>
      </p:sp>
      <p:cxnSp>
        <p:nvCxnSpPr>
          <p:cNvPr id="7" name="Google Shape;415;p24"/>
          <p:cNvCxnSpPr/>
          <p:nvPr/>
        </p:nvCxnSpPr>
        <p:spPr>
          <a:xfrm rot="10800000">
            <a:off x="3973228" y="3598986"/>
            <a:ext cx="357186" cy="23008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4358428" y="3704079"/>
            <a:ext cx="3547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B432"/>
                </a:solidFill>
              </a:rPr>
              <a:t>This illustration </a:t>
            </a:r>
            <a:r>
              <a:rPr lang="fr-FR" dirty="0" err="1" smtClean="0">
                <a:solidFill>
                  <a:srgbClr val="50B432"/>
                </a:solidFill>
              </a:rPr>
              <a:t>is</a:t>
            </a:r>
            <a:r>
              <a:rPr lang="fr-FR" dirty="0" smtClean="0">
                <a:solidFill>
                  <a:srgbClr val="50B432"/>
                </a:solidFill>
              </a:rPr>
              <a:t> a </a:t>
            </a:r>
            <a:r>
              <a:rPr lang="fr-FR" dirty="0" err="1" smtClean="0">
                <a:solidFill>
                  <a:srgbClr val="50B432"/>
                </a:solidFill>
              </a:rPr>
              <a:t>map</a:t>
            </a:r>
            <a:r>
              <a:rPr lang="fr-FR" dirty="0" smtClean="0">
                <a:solidFill>
                  <a:srgbClr val="50B432"/>
                </a:solidFill>
              </a:rPr>
              <a:t> </a:t>
            </a:r>
            <a:r>
              <a:rPr lang="fr-FR" dirty="0" smtClean="0">
                <a:solidFill>
                  <a:srgbClr val="50B432"/>
                </a:solidFill>
              </a:rPr>
              <a:t>(91% confidence)</a:t>
            </a:r>
            <a:endParaRPr lang="fr-FR" dirty="0" smtClean="0">
              <a:solidFill>
                <a:srgbClr val="50B432"/>
              </a:solidFill>
            </a:endParaRPr>
          </a:p>
          <a:p>
            <a:endParaRPr lang="fr-FR" dirty="0">
              <a:solidFill>
                <a:srgbClr val="1581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IBM Watson Studio: </a:t>
            </a:r>
            <a:r>
              <a:rPr lang="en-US" sz="2800" dirty="0" smtClean="0"/>
              <a:t>using the model locally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1276350"/>
            <a:ext cx="8003232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err="1" smtClean="0">
                <a:latin typeface="Georgia" panose="02040502050405020303" pitchFamily="18" charset="0"/>
              </a:rPr>
              <a:t>Find</a:t>
            </a:r>
            <a:r>
              <a:rPr lang="fr-FR" sz="1800" dirty="0" smtClean="0">
                <a:latin typeface="Georgia" panose="02040502050405020303" pitchFamily="18" charset="0"/>
              </a:rPr>
              <a:t> the</a:t>
            </a:r>
            <a:r>
              <a:rPr lang="fr-FR" sz="1800" b="1" dirty="0" smtClean="0">
                <a:latin typeface="Georgia" panose="02040502050405020303" pitchFamily="18" charset="0"/>
              </a:rPr>
              <a:t> API</a:t>
            </a:r>
            <a:r>
              <a:rPr lang="fr-FR" sz="1800" dirty="0" smtClean="0">
                <a:latin typeface="Georgia" panose="02040502050405020303" pitchFamily="18" charset="0"/>
              </a:rPr>
              <a:t> </a:t>
            </a:r>
            <a:r>
              <a:rPr lang="fr-FR" sz="1800" b="1" dirty="0" smtClean="0">
                <a:latin typeface="Georgia" panose="02040502050405020303" pitchFamily="18" charset="0"/>
              </a:rPr>
              <a:t>key</a:t>
            </a:r>
            <a:r>
              <a:rPr lang="fr-FR" sz="1800" dirty="0" smtClean="0">
                <a:latin typeface="Georgia" panose="02040502050405020303" pitchFamily="18" charset="0"/>
              </a:rPr>
              <a:t> </a:t>
            </a:r>
            <a:br>
              <a:rPr lang="fr-FR" sz="1800" dirty="0" smtClean="0">
                <a:latin typeface="Georgia" panose="02040502050405020303" pitchFamily="18" charset="0"/>
              </a:rPr>
            </a:br>
            <a:r>
              <a:rPr lang="fr-FR" sz="1800" dirty="0" smtClean="0">
                <a:latin typeface="Georgia" panose="02040502050405020303" pitchFamily="18" charset="0"/>
              </a:rPr>
              <a:t>(</a:t>
            </a:r>
            <a:r>
              <a:rPr lang="fr-FR" sz="1800" dirty="0" err="1" smtClean="0">
                <a:latin typeface="Georgia" panose="02040502050405020303" pitchFamily="18" charset="0"/>
              </a:rPr>
              <a:t>see</a:t>
            </a:r>
            <a:r>
              <a:rPr lang="fr-FR" sz="1800" dirty="0" smtClean="0">
                <a:latin typeface="Georgia" panose="02040502050405020303" pitchFamily="18" charset="0"/>
              </a:rPr>
              <a:t> the </a:t>
            </a:r>
            <a:r>
              <a:rPr lang="fr-FR" sz="1800" dirty="0" err="1" smtClean="0">
                <a:latin typeface="Georgia" panose="02040502050405020303" pitchFamily="18" charset="0"/>
              </a:rPr>
              <a:t>appendix</a:t>
            </a:r>
            <a:r>
              <a:rPr lang="fr-FR" sz="1800" dirty="0" smtClean="0">
                <a:latin typeface="Georgia" panose="02040502050405020303" pitchFamily="18" charset="0"/>
              </a:rPr>
              <a:t>)</a:t>
            </a: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err="1" smtClean="0">
                <a:latin typeface="Georgia" panose="02040502050405020303" pitchFamily="18" charset="0"/>
              </a:rPr>
              <a:t>Find</a:t>
            </a:r>
            <a:r>
              <a:rPr lang="fr-FR" sz="1800" dirty="0" smtClean="0">
                <a:latin typeface="Georgia" panose="02040502050405020303" pitchFamily="18" charset="0"/>
              </a:rPr>
              <a:t> the </a:t>
            </a:r>
            <a:r>
              <a:rPr lang="fr-FR" sz="1800" b="1" dirty="0" smtClean="0">
                <a:latin typeface="Georgia" panose="02040502050405020303" pitchFamily="18" charset="0"/>
              </a:rPr>
              <a:t>model ID</a:t>
            </a:r>
            <a:r>
              <a:rPr lang="fr-FR" sz="1800" dirty="0">
                <a:latin typeface="Georgia" panose="02040502050405020303" pitchFamily="18" charset="0"/>
              </a:rPr>
              <a:t> </a:t>
            </a:r>
            <a:r>
              <a:rPr lang="fr-FR" sz="1800" dirty="0" smtClean="0">
                <a:latin typeface="Georgia" panose="02040502050405020303" pitchFamily="18" charset="0"/>
              </a:rPr>
              <a:t/>
            </a:r>
            <a:br>
              <a:rPr lang="fr-FR" sz="1800" dirty="0" smtClean="0">
                <a:latin typeface="Georgia" panose="02040502050405020303" pitchFamily="18" charset="0"/>
              </a:rPr>
            </a:br>
            <a:r>
              <a:rPr lang="fr-FR" sz="1800" dirty="0" smtClean="0">
                <a:latin typeface="Georgia" panose="02040502050405020303" pitchFamily="18" charset="0"/>
              </a:rPr>
              <a:t>in the </a:t>
            </a:r>
            <a:r>
              <a:rPr lang="fr-FR" sz="1800" dirty="0" err="1" smtClean="0">
                <a:latin typeface="Georgia" panose="02040502050405020303" pitchFamily="18" charset="0"/>
              </a:rPr>
              <a:t>Assets</a:t>
            </a:r>
            <a:r>
              <a:rPr lang="fr-FR" sz="1800" dirty="0" smtClean="0">
                <a:latin typeface="Georgia" panose="02040502050405020303" pitchFamily="18" charset="0"/>
              </a:rPr>
              <a:t> tab</a:t>
            </a:r>
            <a:r>
              <a:rPr lang="fr-FR" sz="1800" dirty="0">
                <a:latin typeface="Georgia" panose="02040502050405020303" pitchFamily="18" charset="0"/>
              </a:rPr>
              <a:t>, </a:t>
            </a:r>
            <a:r>
              <a:rPr lang="fr-FR" sz="1800" dirty="0" smtClean="0">
                <a:latin typeface="Georgia" panose="02040502050405020303" pitchFamily="18" charset="0"/>
              </a:rPr>
              <a:t/>
            </a:r>
            <a:br>
              <a:rPr lang="fr-FR" sz="1800" dirty="0" smtClean="0">
                <a:latin typeface="Georgia" panose="02040502050405020303" pitchFamily="18" charset="0"/>
              </a:rPr>
            </a:br>
            <a:r>
              <a:rPr lang="fr-FR" sz="1800" dirty="0" err="1" smtClean="0">
                <a:latin typeface="Georgia" panose="02040502050405020303" pitchFamily="18" charset="0"/>
              </a:rPr>
              <a:t>Models</a:t>
            </a:r>
            <a:r>
              <a:rPr lang="fr-FR" sz="1800" dirty="0" smtClean="0">
                <a:latin typeface="Georgia" panose="02040502050405020303" pitchFamily="18" charset="0"/>
              </a:rPr>
              <a:t> section</a:t>
            </a: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Click on the model </a:t>
            </a:r>
            <a:br>
              <a:rPr lang="fr-FR" sz="1800" dirty="0" smtClean="0">
                <a:latin typeface="Georgia" panose="02040502050405020303" pitchFamily="18" charset="0"/>
              </a:rPr>
            </a:br>
            <a:r>
              <a:rPr lang="fr-FR" sz="1800" dirty="0" smtClean="0">
                <a:latin typeface="Georgia" panose="02040502050405020303" pitchFamily="18" charset="0"/>
              </a:rPr>
              <a:t>to </a:t>
            </a:r>
            <a:r>
              <a:rPr lang="fr-FR" sz="1800" dirty="0" err="1" smtClean="0">
                <a:latin typeface="Georgia" panose="02040502050405020303" pitchFamily="18" charset="0"/>
              </a:rPr>
              <a:t>get</a:t>
            </a:r>
            <a:r>
              <a:rPr lang="fr-FR" sz="1800" dirty="0" smtClean="0">
                <a:latin typeface="Georgia" panose="02040502050405020303" pitchFamily="18" charset="0"/>
              </a:rPr>
              <a:t> the model ID </a:t>
            </a:r>
          </a:p>
          <a:p>
            <a:pPr>
              <a:lnSpc>
                <a:spcPts val="2600"/>
              </a:lnSpc>
              <a:buNone/>
            </a:pPr>
            <a:r>
              <a:rPr sz="1600" dirty="0" smtClean="0"/>
              <a:t> </a:t>
            </a:r>
            <a:endParaRPr lang="fr-FR" sz="1600" dirty="0" smtClean="0"/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11" name="Image 10" descr="Capture d’écran 2020-03-25 à 15.31.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930" y="1219200"/>
            <a:ext cx="5264870" cy="3714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Google Shape;415;p24"/>
          <p:cNvCxnSpPr/>
          <p:nvPr/>
        </p:nvCxnSpPr>
        <p:spPr>
          <a:xfrm rot="10800000" flipV="1">
            <a:off x="4862886" y="1634432"/>
            <a:ext cx="357186" cy="7322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oogle Shape;415;p24"/>
          <p:cNvCxnSpPr/>
          <p:nvPr/>
        </p:nvCxnSpPr>
        <p:spPr>
          <a:xfrm rot="10800000" flipV="1">
            <a:off x="4443414" y="4629150"/>
            <a:ext cx="357186" cy="7322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4876800" y="4549973"/>
            <a:ext cx="1295400" cy="304800"/>
          </a:xfrm>
          <a:prstGeom prst="ellipse">
            <a:avLst/>
          </a:prstGeom>
          <a:noFill/>
          <a:ln>
            <a:solidFill>
              <a:schemeClr val="accent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17662</TotalTime>
  <Words>729</Words>
  <Application>Microsoft Office PowerPoint</Application>
  <PresentationFormat>Affichage à l'écran (16:9)</PresentationFormat>
  <Paragraphs>218</Paragraphs>
  <Slides>28</Slides>
  <Notes>28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29" baseType="lpstr">
      <vt:lpstr>Custom</vt:lpstr>
      <vt:lpstr>Hands-on</vt:lpstr>
      <vt:lpstr>Plan</vt:lpstr>
      <vt:lpstr>Classification with Watson Studio  or Google AutoML</vt:lpstr>
      <vt:lpstr>Présentation PowerPoint</vt:lpstr>
      <vt:lpstr>With IBM Watson Studio: uploading images </vt:lpstr>
      <vt:lpstr>With IBM Watson Studio: classes definition</vt:lpstr>
      <vt:lpstr>With IBM Watson Studio: training</vt:lpstr>
      <vt:lpstr>With IBM Watson Studio: model test</vt:lpstr>
      <vt:lpstr>With IBM Watson Studio: using the model locally</vt:lpstr>
      <vt:lpstr>With IBM Watson Studio: using the model locally</vt:lpstr>
      <vt:lpstr>With IBM Watson Studio: using the model locally</vt:lpstr>
      <vt:lpstr>With IBM Watson Studio: using the model locally</vt:lpstr>
      <vt:lpstr>Présentation PowerPoint</vt:lpstr>
      <vt:lpstr>With Google Cloud/AutoML: uploading</vt:lpstr>
      <vt:lpstr>With Google Cloud/AutoML: uploading images</vt:lpstr>
      <vt:lpstr>With Google Cloud/AutoML: classes definition</vt:lpstr>
      <vt:lpstr>With Google Cloud/AutoML: training</vt:lpstr>
      <vt:lpstr>With  Google Cloud/AutoML: model evaluation</vt:lpstr>
      <vt:lpstr>With Google Cloud/AutoML: model test</vt:lpstr>
      <vt:lpstr>Présentation PowerPoint</vt:lpstr>
      <vt:lpstr>Classification with an AI framework </vt:lpstr>
      <vt:lpstr>Example with TensorFlow</vt:lpstr>
      <vt:lpstr>Example with TensorFlow</vt:lpstr>
      <vt:lpstr>Appendix</vt:lpstr>
      <vt:lpstr>Gallica images dataset</vt:lpstr>
      <vt:lpstr>Howto: SaaS account creation</vt:lpstr>
      <vt:lpstr>Howto: access to the IBM API key </vt:lpstr>
      <vt:lpstr>Howto: access to the IBM API key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 de Snoop</dc:title>
  <dc:creator>Jean-Philippe MOREUX</dc:creator>
  <cp:lastModifiedBy>Jean-Philippe MOREUX</cp:lastModifiedBy>
  <cp:revision>429</cp:revision>
  <dcterms:created xsi:type="dcterms:W3CDTF">2020-04-21T12:43:54Z</dcterms:created>
  <dcterms:modified xsi:type="dcterms:W3CDTF">2020-08-19T15:20:24Z</dcterms:modified>
</cp:coreProperties>
</file>